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306" r:id="rId2"/>
    <p:sldId id="305" r:id="rId3"/>
    <p:sldId id="256" r:id="rId4"/>
    <p:sldId id="337" r:id="rId5"/>
    <p:sldId id="259" r:id="rId6"/>
    <p:sldId id="304" r:id="rId7"/>
    <p:sldId id="307" r:id="rId8"/>
    <p:sldId id="258" r:id="rId9"/>
    <p:sldId id="308" r:id="rId10"/>
    <p:sldId id="310" r:id="rId11"/>
    <p:sldId id="309" r:id="rId12"/>
    <p:sldId id="311" r:id="rId13"/>
    <p:sldId id="341" r:id="rId14"/>
    <p:sldId id="317" r:id="rId15"/>
    <p:sldId id="315" r:id="rId16"/>
    <p:sldId id="318" r:id="rId17"/>
    <p:sldId id="323" r:id="rId18"/>
    <p:sldId id="324" r:id="rId19"/>
    <p:sldId id="319" r:id="rId20"/>
    <p:sldId id="325" r:id="rId21"/>
    <p:sldId id="327" r:id="rId22"/>
    <p:sldId id="328" r:id="rId23"/>
    <p:sldId id="329" r:id="rId24"/>
    <p:sldId id="351" r:id="rId25"/>
    <p:sldId id="326" r:id="rId26"/>
    <p:sldId id="335" r:id="rId27"/>
    <p:sldId id="331" r:id="rId28"/>
    <p:sldId id="336" r:id="rId29"/>
    <p:sldId id="338" r:id="rId30"/>
    <p:sldId id="339" r:id="rId31"/>
    <p:sldId id="340" r:id="rId32"/>
    <p:sldId id="343" r:id="rId33"/>
    <p:sldId id="342" r:id="rId34"/>
    <p:sldId id="312" r:id="rId35"/>
    <p:sldId id="344" r:id="rId36"/>
    <p:sldId id="333" r:id="rId37"/>
    <p:sldId id="345" r:id="rId38"/>
    <p:sldId id="346" r:id="rId39"/>
    <p:sldId id="347" r:id="rId40"/>
    <p:sldId id="350" r:id="rId41"/>
    <p:sldId id="348" r:id="rId42"/>
    <p:sldId id="349" r:id="rId43"/>
    <p:sldId id="330" r:id="rId44"/>
    <p:sldId id="313" r:id="rId45"/>
    <p:sldId id="320" r:id="rId46"/>
    <p:sldId id="321" r:id="rId47"/>
    <p:sldId id="322"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8DD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4660"/>
  </p:normalViewPr>
  <p:slideViewPr>
    <p:cSldViewPr snapToGrid="0">
      <p:cViewPr varScale="1">
        <p:scale>
          <a:sx n="71" d="100"/>
          <a:sy n="71" d="100"/>
        </p:scale>
        <p:origin x="6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04/12/2024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00651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8477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306509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122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183529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17A4E83-0DE5-4430-9FD6-78916C692D0F}" type="datetimeFigureOut">
              <a:rPr lang="es-MX" smtClean="0"/>
              <a:t>04/12/2024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02270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17A4E83-0DE5-4430-9FD6-78916C692D0F}" type="datetimeFigureOut">
              <a:rPr lang="es-MX" smtClean="0"/>
              <a:t>04/12/2024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63382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04/12/2024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45092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04/12/2024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86177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04/12/2024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41451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17A4E83-0DE5-4430-9FD6-78916C692D0F}" type="datetimeFigureOut">
              <a:rPr lang="es-MX" smtClean="0"/>
              <a:t>04/12/2024</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43647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63268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17A4E83-0DE5-4430-9FD6-78916C692D0F}" type="datetimeFigureOut">
              <a:rPr lang="es-MX" smtClean="0"/>
              <a:t>04/12/2024</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5607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17A4E83-0DE5-4430-9FD6-78916C692D0F}" type="datetimeFigureOut">
              <a:rPr lang="es-MX" smtClean="0"/>
              <a:t>04/12/2024</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357276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7A4E83-0DE5-4430-9FD6-78916C692D0F}" type="datetimeFigureOut">
              <a:rPr lang="es-MX" smtClean="0"/>
              <a:t>04/12/2024</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77590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68303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04/12/2024</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01439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7A4E83-0DE5-4430-9FD6-78916C692D0F}" type="datetimeFigureOut">
              <a:rPr lang="es-MX" smtClean="0"/>
              <a:t>04/12/2024</a:t>
            </a:fld>
            <a:endParaRPr lang="es-MX"/>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5549607-7766-4441-970D-B114CF91F71A}" type="slidenum">
              <a:rPr lang="es-MX" smtClean="0"/>
              <a:t>‹Nº›</a:t>
            </a:fld>
            <a:endParaRPr lang="es-MX"/>
          </a:p>
        </p:txBody>
      </p:sp>
    </p:spTree>
    <p:extLst>
      <p:ext uri="{BB962C8B-B14F-4D97-AF65-F5344CB8AC3E}">
        <p14:creationId xmlns:p14="http://schemas.microsoft.com/office/powerpoint/2010/main" val="15943470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Logo - símbolo, significado logotipo, historia, PNG">
            <a:extLst>
              <a:ext uri="{FF2B5EF4-FFF2-40B4-BE49-F238E27FC236}">
                <a16:creationId xmlns:a16="http://schemas.microsoft.com/office/drawing/2014/main" id="{C912FF9E-A14C-6E1C-CE65-6EF4515BE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522" y="310864"/>
            <a:ext cx="9440034" cy="590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83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BDCC56-751B-A712-159C-C1A8AAD23F2C}"/>
              </a:ext>
            </a:extLst>
          </p:cNvPr>
          <p:cNvSpPr>
            <a:spLocks noGrp="1"/>
          </p:cNvSpPr>
          <p:nvPr>
            <p:ph idx="1"/>
          </p:nvPr>
        </p:nvSpPr>
        <p:spPr>
          <a:xfrm>
            <a:off x="637145" y="809643"/>
            <a:ext cx="6424216" cy="5238714"/>
          </a:xfrm>
        </p:spPr>
        <p:txBody>
          <a:bodyPr>
            <a:normAutofit lnSpcReduction="10000"/>
          </a:bodyPr>
          <a:lstStyle/>
          <a:p>
            <a:pPr indent="-342900"/>
            <a:r>
              <a:rPr lang="es-MX" dirty="0" err="1"/>
              <a:t>Boolean</a:t>
            </a:r>
            <a:r>
              <a:rPr lang="es-MX" dirty="0"/>
              <a:t> and </a:t>
            </a:r>
            <a:r>
              <a:rPr lang="es-MX" dirty="0" err="1"/>
              <a:t>Boolean</a:t>
            </a:r>
            <a:r>
              <a:rPr lang="es-MX" dirty="0"/>
              <a:t> </a:t>
            </a:r>
            <a:r>
              <a:rPr lang="es-MX" dirty="0" err="1"/>
              <a:t>Expression</a:t>
            </a:r>
            <a:endParaRPr lang="es-MX" dirty="0"/>
          </a:p>
          <a:p>
            <a:pPr marL="0" indent="0">
              <a:buNone/>
            </a:pPr>
            <a:r>
              <a:rPr lang="en-US" dirty="0" err="1">
                <a:solidFill>
                  <a:schemeClr val="accent2">
                    <a:lumMod val="75000"/>
                  </a:schemeClr>
                </a:solidFill>
              </a:rPr>
              <a:t>boolean</a:t>
            </a:r>
            <a:r>
              <a:rPr lang="en-US" dirty="0"/>
              <a:t> pretty=</a:t>
            </a:r>
            <a:r>
              <a:rPr lang="en-US" dirty="0">
                <a:solidFill>
                  <a:schemeClr val="accent1">
                    <a:lumMod val="60000"/>
                    <a:lumOff val="40000"/>
                  </a:schemeClr>
                </a:solidFill>
              </a:rPr>
              <a:t>true</a:t>
            </a:r>
            <a:r>
              <a:rPr lang="en-US" dirty="0"/>
              <a:t>;        </a:t>
            </a:r>
          </a:p>
          <a:p>
            <a:pPr marL="0" indent="0">
              <a:buNone/>
            </a:pPr>
            <a:r>
              <a:rPr lang="en-US" dirty="0" err="1">
                <a:solidFill>
                  <a:schemeClr val="accent2">
                    <a:lumMod val="75000"/>
                  </a:schemeClr>
                </a:solidFill>
              </a:rPr>
              <a:t>boolean</a:t>
            </a:r>
            <a:r>
              <a:rPr lang="en-US" dirty="0"/>
              <a:t> ugly=</a:t>
            </a:r>
            <a:r>
              <a:rPr lang="en-US" dirty="0">
                <a:solidFill>
                  <a:schemeClr val="accent1">
                    <a:lumMod val="60000"/>
                    <a:lumOff val="40000"/>
                  </a:schemeClr>
                </a:solidFill>
              </a:rPr>
              <a:t>false</a:t>
            </a:r>
            <a:r>
              <a:rPr lang="en-US" dirty="0"/>
              <a:t>;</a:t>
            </a:r>
          </a:p>
          <a:p>
            <a:pPr marL="0" indent="0">
              <a:buNone/>
            </a:pPr>
            <a:endParaRPr lang="es-MX" dirty="0"/>
          </a:p>
          <a:p>
            <a:pPr indent="-342900"/>
            <a:r>
              <a:rPr lang="es-MX" dirty="0"/>
              <a:t>Operador Ternario</a:t>
            </a:r>
          </a:p>
          <a:p>
            <a:pPr marL="0" indent="0">
              <a:buNone/>
            </a:pPr>
            <a:r>
              <a:rPr lang="es-MX" b="0" i="0" dirty="0">
                <a:solidFill>
                  <a:srgbClr val="00A67D"/>
                </a:solidFill>
                <a:effectLst/>
                <a:latin typeface="Söhne Mono"/>
              </a:rPr>
              <a:t>condición</a:t>
            </a:r>
            <a:r>
              <a:rPr lang="es-MX" b="0" i="0" dirty="0">
                <a:solidFill>
                  <a:srgbClr val="FFFFFF"/>
                </a:solidFill>
                <a:effectLst/>
                <a:latin typeface="Söhne Mono"/>
              </a:rPr>
              <a:t> </a:t>
            </a:r>
            <a:r>
              <a:rPr lang="es-MX" b="0" i="0" dirty="0">
                <a:solidFill>
                  <a:srgbClr val="00A67D"/>
                </a:solidFill>
                <a:effectLst/>
                <a:latin typeface="Söhne Mono"/>
              </a:rPr>
              <a:t>?</a:t>
            </a:r>
            <a:r>
              <a:rPr lang="es-MX" b="0" i="0" dirty="0">
                <a:solidFill>
                  <a:srgbClr val="FFFFFF"/>
                </a:solidFill>
                <a:effectLst/>
                <a:latin typeface="Söhne Mono"/>
              </a:rPr>
              <a:t>  </a:t>
            </a:r>
            <a:r>
              <a:rPr lang="es-MX" b="0" i="0" dirty="0" err="1">
                <a:solidFill>
                  <a:srgbClr val="DF3079"/>
                </a:solidFill>
                <a:effectLst/>
                <a:latin typeface="Söhne Mono"/>
              </a:rPr>
              <a:t>SiVerdadero</a:t>
            </a:r>
            <a:r>
              <a:rPr lang="es-MX" b="0" i="0" dirty="0">
                <a:solidFill>
                  <a:srgbClr val="DF3079"/>
                </a:solidFill>
                <a:effectLst/>
                <a:latin typeface="Söhne Mono"/>
              </a:rPr>
              <a:t> :</a:t>
            </a:r>
            <a:r>
              <a:rPr lang="es-MX" b="0" i="0" dirty="0">
                <a:solidFill>
                  <a:srgbClr val="FFFFFF"/>
                </a:solidFill>
                <a:effectLst/>
                <a:latin typeface="Söhne Mono"/>
              </a:rPr>
              <a:t> </a:t>
            </a:r>
            <a:r>
              <a:rPr lang="es-MX" b="0" i="0" dirty="0" err="1">
                <a:solidFill>
                  <a:srgbClr val="00A67D"/>
                </a:solidFill>
                <a:effectLst/>
                <a:latin typeface="Söhne Mono"/>
              </a:rPr>
              <a:t>SiFalso</a:t>
            </a:r>
            <a:endParaRPr lang="es-MX" b="0" i="0" dirty="0">
              <a:solidFill>
                <a:srgbClr val="00A67D"/>
              </a:solidFill>
              <a:effectLst/>
              <a:latin typeface="Söhne Mono"/>
            </a:endParaRPr>
          </a:p>
          <a:p>
            <a:pPr marL="0" indent="0">
              <a:buNone/>
            </a:pPr>
            <a:r>
              <a:rPr lang="es-MX" dirty="0">
                <a:solidFill>
                  <a:srgbClr val="FB467B"/>
                </a:solidFill>
                <a:effectLst/>
                <a:latin typeface="Consolas" panose="020B0609020204030204" pitchFamily="49" charset="0"/>
              </a:rPr>
              <a:t>p</a:t>
            </a:r>
            <a:r>
              <a:rPr lang="es-MX" b="0" dirty="0">
                <a:solidFill>
                  <a:srgbClr val="FB467B"/>
                </a:solidFill>
                <a:effectLst/>
                <a:latin typeface="Consolas" panose="020B0609020204030204" pitchFamily="49" charset="0"/>
              </a:rPr>
              <a:t> </a:t>
            </a:r>
            <a:r>
              <a:rPr lang="es-MX" b="1" dirty="0">
                <a:solidFill>
                  <a:srgbClr val="56D6D6"/>
                </a:solidFill>
                <a:effectLst/>
                <a:latin typeface="Consolas" panose="020B0609020204030204" pitchFamily="49" charset="0"/>
              </a:rPr>
              <a:t>&gt; </a:t>
            </a:r>
            <a:r>
              <a:rPr lang="es-MX" b="0" dirty="0">
                <a:solidFill>
                  <a:srgbClr val="FB467B"/>
                </a:solidFill>
                <a:effectLst/>
                <a:latin typeface="Consolas" panose="020B0609020204030204" pitchFamily="49" charset="0"/>
              </a:rPr>
              <a:t>n</a:t>
            </a:r>
            <a:r>
              <a:rPr lang="es-MX" b="0" dirty="0">
                <a:solidFill>
                  <a:srgbClr val="CED5E5"/>
                </a:solidFill>
                <a:effectLst/>
                <a:latin typeface="Consolas" panose="020B0609020204030204" pitchFamily="49" charset="0"/>
              </a:rPr>
              <a:t> </a:t>
            </a:r>
            <a:r>
              <a:rPr lang="es-MX" b="1" dirty="0">
                <a:solidFill>
                  <a:srgbClr val="56D6D6"/>
                </a:solidFill>
                <a:effectLst/>
                <a:latin typeface="Consolas" panose="020B0609020204030204" pitchFamily="49" charset="0"/>
              </a:rPr>
              <a:t>?</a:t>
            </a:r>
            <a:r>
              <a:rPr lang="es-MX" b="0" dirty="0">
                <a:solidFill>
                  <a:srgbClr val="CED5E5"/>
                </a:solidFill>
                <a:effectLst/>
                <a:latin typeface="Consolas" panose="020B0609020204030204" pitchFamily="49" charset="0"/>
              </a:rPr>
              <a:t> </a:t>
            </a:r>
            <a:r>
              <a:rPr lang="es-MX" b="0" i="1" dirty="0">
                <a:solidFill>
                  <a:srgbClr val="C3E88D"/>
                </a:solidFill>
                <a:effectLst/>
                <a:latin typeface="Consolas" panose="020B0609020204030204" pitchFamily="49" charset="0"/>
              </a:rPr>
              <a:t>"positivo“ </a:t>
            </a:r>
            <a:r>
              <a:rPr lang="es-MX" b="1" dirty="0">
                <a:solidFill>
                  <a:srgbClr val="56D6D6"/>
                </a:solidFill>
                <a:effectLst/>
                <a:latin typeface="Consolas" panose="020B0609020204030204" pitchFamily="49" charset="0"/>
              </a:rPr>
              <a:t>: </a:t>
            </a:r>
            <a:r>
              <a:rPr lang="es-MX" b="0" i="1" dirty="0">
                <a:solidFill>
                  <a:srgbClr val="C3E88D"/>
                </a:solidFill>
                <a:effectLst/>
                <a:latin typeface="Consolas" panose="020B0609020204030204" pitchFamily="49" charset="0"/>
              </a:rPr>
              <a:t>"negativo“ ;</a:t>
            </a:r>
            <a:endParaRPr lang="es-MX" b="0" dirty="0">
              <a:solidFill>
                <a:srgbClr val="CED5E5"/>
              </a:solidFill>
              <a:effectLst/>
              <a:latin typeface="Consolas" panose="020B0609020204030204" pitchFamily="49" charset="0"/>
            </a:endParaRPr>
          </a:p>
          <a:p>
            <a:pPr marL="36900" indent="0">
              <a:buNone/>
            </a:pPr>
            <a:endParaRPr lang="es-MX" dirty="0"/>
          </a:p>
          <a:p>
            <a:r>
              <a:rPr lang="es-MX" dirty="0" err="1"/>
              <a:t>For</a:t>
            </a:r>
            <a:r>
              <a:rPr lang="es-MX" dirty="0"/>
              <a:t> </a:t>
            </a:r>
            <a:r>
              <a:rPr lang="es-MX" dirty="0" err="1"/>
              <a:t>Each</a:t>
            </a:r>
            <a:endParaRPr lang="es-MX" dirty="0"/>
          </a:p>
          <a:p>
            <a:pPr marL="36900" indent="0">
              <a:buNone/>
            </a:pPr>
            <a:r>
              <a:rPr lang="pt-BR" b="0" i="0" dirty="0">
                <a:solidFill>
                  <a:srgbClr val="2E95D3"/>
                </a:solidFill>
                <a:effectLst/>
                <a:latin typeface="Söhne Mono"/>
              </a:rPr>
              <a:t>for</a:t>
            </a:r>
            <a:r>
              <a:rPr lang="pt-BR" b="0" i="0" dirty="0">
                <a:solidFill>
                  <a:srgbClr val="FFFFFF"/>
                </a:solidFill>
                <a:effectLst/>
                <a:latin typeface="Söhne Mono"/>
              </a:rPr>
              <a:t> (</a:t>
            </a:r>
            <a:r>
              <a:rPr lang="pt-BR" b="0" i="0" dirty="0" err="1">
                <a:solidFill>
                  <a:srgbClr val="DF3079"/>
                </a:solidFill>
                <a:effectLst/>
                <a:latin typeface="Söhne Mono"/>
              </a:rPr>
              <a:t>int</a:t>
            </a:r>
            <a:r>
              <a:rPr lang="pt-BR" b="0" i="0" dirty="0">
                <a:solidFill>
                  <a:srgbClr val="FFFFFF"/>
                </a:solidFill>
                <a:effectLst/>
                <a:latin typeface="Söhne Mono"/>
              </a:rPr>
              <a:t> </a:t>
            </a:r>
            <a:r>
              <a:rPr lang="pt-BR" b="0" i="0" dirty="0">
                <a:solidFill>
                  <a:schemeClr val="accent2">
                    <a:lumMod val="60000"/>
                    <a:lumOff val="40000"/>
                  </a:schemeClr>
                </a:solidFill>
                <a:effectLst/>
                <a:latin typeface="Söhne Mono"/>
              </a:rPr>
              <a:t>numero</a:t>
            </a:r>
            <a:r>
              <a:rPr lang="pt-BR" b="0" i="0" dirty="0">
                <a:solidFill>
                  <a:srgbClr val="FFFFFF"/>
                </a:solidFill>
                <a:effectLst/>
                <a:latin typeface="Söhne Mono"/>
              </a:rPr>
              <a:t> : </a:t>
            </a:r>
            <a:r>
              <a:rPr lang="pt-BR" b="0" i="0" dirty="0" err="1">
                <a:solidFill>
                  <a:schemeClr val="accent5">
                    <a:lumMod val="60000"/>
                    <a:lumOff val="40000"/>
                  </a:schemeClr>
                </a:solidFill>
                <a:effectLst/>
                <a:latin typeface="Söhne Mono"/>
              </a:rPr>
              <a:t>numeros</a:t>
            </a:r>
            <a:r>
              <a:rPr lang="pt-BR" b="0" i="0" dirty="0">
                <a:solidFill>
                  <a:srgbClr val="FFFFFF"/>
                </a:solidFill>
                <a:effectLst/>
                <a:latin typeface="Söhne Mono"/>
              </a:rPr>
              <a:t>) {</a:t>
            </a:r>
          </a:p>
          <a:p>
            <a:pPr marL="36900" indent="0">
              <a:buNone/>
            </a:pPr>
            <a:r>
              <a:rPr lang="pt-BR" dirty="0">
                <a:solidFill>
                  <a:srgbClr val="FFFFFF"/>
                </a:solidFill>
                <a:effectLst/>
                <a:latin typeface="Söhne Mono"/>
              </a:rPr>
              <a:t>	</a:t>
            </a:r>
            <a:r>
              <a:rPr lang="pt-BR" b="0" i="0" dirty="0" err="1">
                <a:solidFill>
                  <a:srgbClr val="FFFF00"/>
                </a:solidFill>
                <a:effectLst/>
                <a:latin typeface="Söhne Mono"/>
              </a:rPr>
              <a:t>System</a:t>
            </a:r>
            <a:r>
              <a:rPr lang="pt-BR" b="0" i="0" dirty="0" err="1">
                <a:solidFill>
                  <a:srgbClr val="FFFFFF"/>
                </a:solidFill>
                <a:effectLst/>
                <a:latin typeface="Söhne Mono"/>
              </a:rPr>
              <a:t>.out.println</a:t>
            </a:r>
            <a:r>
              <a:rPr lang="pt-BR" b="0" i="0" dirty="0">
                <a:solidFill>
                  <a:srgbClr val="FFFFFF"/>
                </a:solidFill>
                <a:effectLst/>
                <a:latin typeface="Söhne Mono"/>
              </a:rPr>
              <a:t>(</a:t>
            </a:r>
            <a:r>
              <a:rPr lang="pt-BR" b="0" i="0" dirty="0">
                <a:solidFill>
                  <a:schemeClr val="accent5">
                    <a:lumMod val="60000"/>
                    <a:lumOff val="40000"/>
                  </a:schemeClr>
                </a:solidFill>
                <a:effectLst/>
                <a:latin typeface="Söhne Mono"/>
              </a:rPr>
              <a:t>numero</a:t>
            </a:r>
            <a:r>
              <a:rPr lang="pt-BR" b="0" i="0" dirty="0">
                <a:solidFill>
                  <a:srgbClr val="FFFFFF"/>
                </a:solidFill>
                <a:effectLst/>
                <a:latin typeface="Söhne Mono"/>
              </a:rPr>
              <a:t>); </a:t>
            </a:r>
          </a:p>
          <a:p>
            <a:pPr marL="36900" indent="0">
              <a:buNone/>
            </a:pPr>
            <a:r>
              <a:rPr lang="pt-BR" b="0" i="0" dirty="0">
                <a:solidFill>
                  <a:srgbClr val="FFFFFF"/>
                </a:solidFill>
                <a:effectLst/>
                <a:latin typeface="Söhne Mono"/>
              </a:rPr>
              <a:t>}</a:t>
            </a:r>
            <a:endParaRPr lang="es-MX" dirty="0"/>
          </a:p>
          <a:p>
            <a:endParaRPr lang="es-MX" dirty="0"/>
          </a:p>
        </p:txBody>
      </p:sp>
      <p:pic>
        <p:nvPicPr>
          <p:cNvPr id="3076" name="Picture 4" descr="Lab 6 - Logical Expressions and If-Else Selection Control Structures">
            <a:extLst>
              <a:ext uri="{FF2B5EF4-FFF2-40B4-BE49-F238E27FC236}">
                <a16:creationId xmlns:a16="http://schemas.microsoft.com/office/drawing/2014/main" id="{BBF142F6-4268-D0C8-214C-51BC0AC2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887" y="468310"/>
            <a:ext cx="4327177" cy="504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99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6DDDA3-F623-F234-3742-9D33E821CDF7}"/>
              </a:ext>
            </a:extLst>
          </p:cNvPr>
          <p:cNvSpPr>
            <a:spLocks noGrp="1"/>
          </p:cNvSpPr>
          <p:nvPr>
            <p:ph idx="1"/>
          </p:nvPr>
        </p:nvSpPr>
        <p:spPr>
          <a:xfrm>
            <a:off x="6387353" y="1245480"/>
            <a:ext cx="5701553" cy="5612519"/>
          </a:xfrm>
        </p:spPr>
        <p:txBody>
          <a:bodyPr>
            <a:normAutofit fontScale="77500" lnSpcReduction="20000"/>
          </a:bodyPr>
          <a:lstStyle/>
          <a:p>
            <a:pPr marL="0" indent="0">
              <a:buNone/>
            </a:pP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switch</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key</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case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value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break</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 </a:t>
            </a:r>
            <a:r>
              <a:rPr lang="es-MX" sz="2100" b="0" i="0" dirty="0">
                <a:solidFill>
                  <a:schemeClr val="tx1"/>
                </a:solidFill>
                <a:effectLst/>
                <a:latin typeface="Verdana" panose="020B0604030504040204" pitchFamily="34" charset="0"/>
                <a:ea typeface="Verdana" panose="020B0604030504040204" pitchFamily="34" charset="0"/>
              </a:rPr>
              <a:t>"</a:t>
            </a:r>
            <a:r>
              <a:rPr lang="es-MX" sz="2100" b="0" i="0" dirty="0" err="1">
                <a:solidFill>
                  <a:schemeClr val="tx1"/>
                </a:solidFill>
                <a:effectLst/>
                <a:latin typeface="Verdana" panose="020B0604030504040204" pitchFamily="34" charset="0"/>
                <a:ea typeface="Verdana" panose="020B0604030504040204" pitchFamily="34" charset="0"/>
              </a:rPr>
              <a:t>jump</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out</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of</a:t>
            </a:r>
            <a:r>
              <a:rPr lang="es-MX" sz="2100" b="0" i="0" dirty="0">
                <a:solidFill>
                  <a:schemeClr val="tx1"/>
                </a:solidFill>
                <a:effectLst/>
                <a:latin typeface="Verdana" panose="020B0604030504040204" pitchFamily="34" charset="0"/>
                <a:ea typeface="Verdana" panose="020B0604030504040204" pitchFamily="34" charset="0"/>
              </a:rPr>
              <a:t> a </a:t>
            </a:r>
            <a:r>
              <a:rPr lang="es-MX" sz="2100" b="0" i="0" dirty="0" err="1">
                <a:solidFill>
                  <a:schemeClr val="tx1"/>
                </a:solidFill>
                <a:effectLst/>
                <a:latin typeface="Verdana" panose="020B0604030504040204" pitchFamily="34" charset="0"/>
                <a:ea typeface="Verdana" panose="020B0604030504040204" pitchFamily="34" charset="0"/>
              </a:rPr>
              <a:t>loop</a:t>
            </a:r>
            <a:r>
              <a:rPr lang="es-MX" sz="2100" b="0" i="0" dirty="0">
                <a:solidFill>
                  <a:schemeClr val="tx1"/>
                </a:solidFill>
                <a:effectLst/>
                <a:latin typeface="Verdana" panose="020B0604030504040204" pitchFamily="34" charset="0"/>
                <a:ea typeface="Verdana" panose="020B0604030504040204" pitchFamily="34" charset="0"/>
              </a:rPr>
              <a:t>"</a:t>
            </a:r>
            <a:endParaRPr lang="en-US" sz="21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case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value2</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continue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 </a:t>
            </a:r>
            <a:r>
              <a:rPr lang="es-MX" sz="2100" b="0" i="0" dirty="0">
                <a:solidFill>
                  <a:schemeClr val="tx1"/>
                </a:solidFill>
                <a:effectLst/>
                <a:latin typeface="Verdana" panose="020B0604030504040204" pitchFamily="34" charset="0"/>
                <a:ea typeface="Verdana" panose="020B0604030504040204" pitchFamily="34" charset="0"/>
              </a:rPr>
              <a:t>"</a:t>
            </a:r>
            <a:r>
              <a:rPr lang="es-MX" sz="2100" b="0" i="0" dirty="0" err="1">
                <a:solidFill>
                  <a:schemeClr val="tx1"/>
                </a:solidFill>
                <a:effectLst/>
                <a:latin typeface="Verdana" panose="020B0604030504040204" pitchFamily="34" charset="0"/>
                <a:ea typeface="Verdana" panose="020B0604030504040204" pitchFamily="34" charset="0"/>
              </a:rPr>
              <a:t>breaks</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one</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iteration</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cotinues</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with</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next</a:t>
            </a:r>
            <a:r>
              <a:rPr lang="es-MX" sz="2100" b="0" i="0" dirty="0">
                <a:solidFill>
                  <a:schemeClr val="tx1"/>
                </a:solidFill>
                <a:effectLst/>
                <a:latin typeface="Verdana" panose="020B0604030504040204" pitchFamily="34" charset="0"/>
                <a:ea typeface="Verdana" panose="020B0604030504040204" pitchFamily="34" charset="0"/>
              </a:rPr>
              <a:t> “</a:t>
            </a:r>
          </a:p>
          <a:p>
            <a:pPr marL="0" indent="0">
              <a:buNone/>
            </a:pPr>
            <a:b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b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default</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break</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endParaRPr lang="es-MX" sz="2000" dirty="0">
              <a:latin typeface="Consolas" panose="020B0609020204030204" pitchFamily="49" charset="0"/>
              <a:cs typeface="Arial" panose="020B0604020202020204" pitchFamily="34" charset="0"/>
            </a:endParaRPr>
          </a:p>
          <a:p>
            <a:r>
              <a:rPr lang="es-MX" sz="2100" dirty="0">
                <a:latin typeface="Consolas" panose="020B0609020204030204" pitchFamily="49" charset="0"/>
                <a:cs typeface="Arial" panose="020B0604020202020204" pitchFamily="34" charset="0"/>
              </a:rPr>
              <a:t>Hacer que swtich pueda utilizar rangos </a:t>
            </a:r>
          </a:p>
          <a:p>
            <a:pPr marL="0" indent="0">
              <a:buNone/>
            </a:pPr>
            <a:r>
              <a:rPr lang="es-MX" sz="2100" dirty="0">
                <a:solidFill>
                  <a:srgbClr val="7030A0"/>
                </a:solidFill>
                <a:latin typeface="Consolas" panose="020B0609020204030204" pitchFamily="49" charset="0"/>
                <a:cs typeface="Arial" panose="020B0604020202020204" pitchFamily="34" charset="0"/>
              </a:rPr>
              <a:t>switch(true){</a:t>
            </a:r>
          </a:p>
          <a:p>
            <a:pPr marL="457200" lvl="1" indent="0">
              <a:buNone/>
            </a:pPr>
            <a:r>
              <a:rPr lang="es-MX" sz="2100" dirty="0">
                <a:solidFill>
                  <a:srgbClr val="7030A0"/>
                </a:solidFill>
                <a:latin typeface="Consolas" panose="020B0609020204030204" pitchFamily="49" charset="0"/>
                <a:cs typeface="Arial" panose="020B0604020202020204" pitchFamily="34" charset="0"/>
              </a:rPr>
              <a:t>case variable_cond_ref</a:t>
            </a:r>
          </a:p>
          <a:p>
            <a:pPr marL="0" indent="0">
              <a:buNone/>
            </a:pPr>
            <a:r>
              <a:rPr lang="es-MX" sz="2100" dirty="0">
                <a:solidFill>
                  <a:srgbClr val="7030A0"/>
                </a:solidFill>
                <a:latin typeface="Consolas" panose="020B0609020204030204" pitchFamily="49" charset="0"/>
                <a:cs typeface="Arial" panose="020B0604020202020204" pitchFamily="34" charset="0"/>
              </a:rPr>
              <a:t>}</a:t>
            </a:r>
          </a:p>
          <a:p>
            <a:pPr marL="0" indent="0">
              <a:buNone/>
            </a:pPr>
            <a:endParaRPr lang="es-MX" sz="2000" dirty="0">
              <a:solidFill>
                <a:srgbClr val="7030A0"/>
              </a:solidFill>
              <a:latin typeface="Consolas" panose="020B0609020204030204" pitchFamily="49" charset="0"/>
              <a:cs typeface="Arial" panose="020B0604020202020204" pitchFamily="34" charset="0"/>
            </a:endParaRPr>
          </a:p>
        </p:txBody>
      </p:sp>
      <p:sp>
        <p:nvSpPr>
          <p:cNvPr id="4" name="CuadroTexto 3">
            <a:extLst>
              <a:ext uri="{FF2B5EF4-FFF2-40B4-BE49-F238E27FC236}">
                <a16:creationId xmlns:a16="http://schemas.microsoft.com/office/drawing/2014/main" id="{B8E04AD9-4E78-62CF-8365-503840352347}"/>
              </a:ext>
            </a:extLst>
          </p:cNvPr>
          <p:cNvSpPr txBox="1"/>
          <p:nvPr/>
        </p:nvSpPr>
        <p:spPr>
          <a:xfrm>
            <a:off x="735106" y="396186"/>
            <a:ext cx="5885328" cy="6247864"/>
          </a:xfrm>
          <a:prstGeom prst="rect">
            <a:avLst/>
          </a:prstGeom>
          <a:noFill/>
        </p:spPr>
        <p:txBody>
          <a:bodyPr wrap="square" rtlCol="0">
            <a:spAutoFit/>
          </a:bodyPr>
          <a:lstStyle/>
          <a:p>
            <a:r>
              <a:rPr lang="en-US" sz="2000" dirty="0">
                <a:solidFill>
                  <a:schemeClr val="accent3">
                    <a:lumMod val="60000"/>
                    <a:lumOff val="40000"/>
                  </a:schemeClr>
                </a:solidFill>
                <a:effectLst/>
                <a:latin typeface="Consolas" panose="020B0609020204030204" pitchFamily="49" charset="0"/>
              </a:rPr>
              <a:t>for</a:t>
            </a:r>
            <a:r>
              <a:rPr lang="en-US" sz="2000" dirty="0">
                <a:solidFill>
                  <a:srgbClr val="CED5E5"/>
                </a:solidFill>
                <a:effectLst/>
                <a:latin typeface="Consolas" panose="020B0609020204030204" pitchFamily="49" charset="0"/>
              </a:rPr>
              <a:t> (</a:t>
            </a:r>
            <a:r>
              <a:rPr lang="en-US" sz="2000" dirty="0">
                <a:solidFill>
                  <a:schemeClr val="accent3">
                    <a:lumMod val="60000"/>
                    <a:lumOff val="40000"/>
                  </a:schemeClr>
                </a:solidFill>
                <a:effectLst/>
                <a:latin typeface="Consolas" panose="020B0609020204030204" pitchFamily="49" charset="0"/>
              </a:rPr>
              <a:t>int</a:t>
            </a:r>
            <a:r>
              <a:rPr lang="en-US" sz="2000" dirty="0">
                <a:solidFill>
                  <a:srgbClr val="CED5E5"/>
                </a:solidFill>
                <a:effectLst/>
                <a:latin typeface="Consolas" panose="020B0609020204030204" pitchFamily="49" charset="0"/>
              </a:rPr>
              <a:t> </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r>
              <a:rPr lang="en-US" sz="2000" dirty="0">
                <a:solidFill>
                  <a:srgbClr val="F78C6C"/>
                </a:solidFill>
                <a:effectLst/>
                <a:latin typeface="Consolas" panose="020B0609020204030204" pitchFamily="49" charset="0"/>
              </a:rPr>
              <a:t>0</a:t>
            </a:r>
            <a:r>
              <a:rPr lang="en-US" sz="2000" dirty="0">
                <a:solidFill>
                  <a:srgbClr val="CED5E5"/>
                </a:solidFill>
                <a:effectLst/>
                <a:latin typeface="Consolas" panose="020B0609020204030204" pitchFamily="49" charset="0"/>
              </a:rPr>
              <a:t>; </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&lt;</a:t>
            </a:r>
            <a:r>
              <a:rPr lang="en-US" sz="2000" dirty="0">
                <a:solidFill>
                  <a:srgbClr val="CED5E5"/>
                </a:solidFill>
                <a:effectLst/>
                <a:latin typeface="Consolas" panose="020B0609020204030204" pitchFamily="49" charset="0"/>
              </a:rPr>
              <a:t> </a:t>
            </a:r>
            <a:r>
              <a:rPr lang="en-US" sz="2000" dirty="0">
                <a:solidFill>
                  <a:srgbClr val="50DA98"/>
                </a:solidFill>
                <a:effectLst/>
                <a:latin typeface="Consolas" panose="020B0609020204030204" pitchFamily="49" charset="0"/>
              </a:rPr>
              <a:t>array</a:t>
            </a:r>
            <a:r>
              <a:rPr lang="en-US" sz="2000" dirty="0">
                <a:solidFill>
                  <a:srgbClr val="CED5E5"/>
                </a:solidFill>
                <a:effectLst/>
                <a:latin typeface="Consolas" panose="020B0609020204030204" pitchFamily="49" charset="0"/>
              </a:rPr>
              <a:t>.length; </a:t>
            </a:r>
            <a:r>
              <a:rPr lang="en-US" sz="2000" dirty="0" err="1">
                <a:solidFill>
                  <a:srgbClr val="FB467B"/>
                </a:solidFill>
                <a:effectLst/>
                <a:latin typeface="Consolas" panose="020B0609020204030204" pitchFamily="49" charset="0"/>
              </a:rPr>
              <a:t>i</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p>
          <a:p>
            <a:r>
              <a:rPr lang="en-US" sz="2000" dirty="0">
                <a:solidFill>
                  <a:srgbClr val="CED5E5"/>
                </a:solidFill>
                <a:effectLst/>
                <a:latin typeface="Consolas" panose="020B0609020204030204" pitchFamily="49" charset="0"/>
              </a:rPr>
              <a:t>    </a:t>
            </a:r>
            <a:r>
              <a:rPr lang="en-US" sz="2000" dirty="0">
                <a:solidFill>
                  <a:schemeClr val="accent3">
                    <a:lumMod val="60000"/>
                    <a:lumOff val="40000"/>
                  </a:schemeClr>
                </a:solidFill>
                <a:effectLst/>
                <a:latin typeface="Consolas" panose="020B0609020204030204" pitchFamily="49" charset="0"/>
              </a:rPr>
              <a:t>const</a:t>
            </a:r>
            <a:r>
              <a:rPr lang="en-US" sz="2000" dirty="0">
                <a:solidFill>
                  <a:srgbClr val="CED5E5"/>
                </a:solidFill>
                <a:effectLst/>
                <a:latin typeface="Consolas" panose="020B0609020204030204" pitchFamily="49" charset="0"/>
              </a:rPr>
              <a:t> </a:t>
            </a:r>
            <a:r>
              <a:rPr lang="en-US" sz="2000" dirty="0">
                <a:solidFill>
                  <a:srgbClr val="FB467B"/>
                </a:solidFill>
                <a:effectLst/>
                <a:latin typeface="Consolas" panose="020B0609020204030204" pitchFamily="49" charset="0"/>
              </a:rPr>
              <a:t>element</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r>
              <a:rPr lang="en-US" sz="2000" dirty="0">
                <a:solidFill>
                  <a:srgbClr val="FB467B"/>
                </a:solidFill>
                <a:effectLst/>
                <a:latin typeface="Consolas" panose="020B0609020204030204" pitchFamily="49" charset="0"/>
              </a:rPr>
              <a:t>array</a:t>
            </a:r>
            <a:r>
              <a:rPr lang="en-US" sz="2000" dirty="0">
                <a:solidFill>
                  <a:srgbClr val="CED5E5"/>
                </a:solidFill>
                <a:effectLst/>
                <a:latin typeface="Consolas" panose="020B0609020204030204" pitchFamily="49" charset="0"/>
              </a:rPr>
              <a:t>[</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a:t>
            </a:r>
          </a:p>
          <a:p>
            <a:r>
              <a:rPr lang="en-US" sz="2000" dirty="0">
                <a:solidFill>
                  <a:srgbClr val="CED5E5"/>
                </a:solidFill>
                <a:effectLst/>
                <a:latin typeface="Consolas" panose="020B0609020204030204" pitchFamily="49" charset="0"/>
              </a:rPr>
              <a:t>}</a:t>
            </a:r>
          </a:p>
          <a:p>
            <a:endParaRPr lang="es-MX" sz="2000" dirty="0"/>
          </a:p>
          <a:p>
            <a:endParaRPr lang="es-MX" sz="2000" dirty="0"/>
          </a:p>
          <a:p>
            <a:r>
              <a:rPr lang="es-MX" sz="2000" dirty="0" err="1">
                <a:solidFill>
                  <a:srgbClr val="00B050"/>
                </a:solidFill>
                <a:effectLst/>
                <a:latin typeface="Consolas" panose="020B0609020204030204" pitchFamily="49" charset="0"/>
              </a:rPr>
              <a:t>if</a:t>
            </a:r>
            <a:r>
              <a:rPr lang="es-MX" sz="2000" dirty="0">
                <a:solidFill>
                  <a:srgbClr val="CED5E5"/>
                </a:solidFill>
                <a:effectLst/>
                <a:latin typeface="Consolas" panose="020B0609020204030204" pitchFamily="49" charset="0"/>
              </a:rPr>
              <a:t> (</a:t>
            </a:r>
            <a:r>
              <a:rPr lang="es-MX" sz="2000" dirty="0" err="1">
                <a:solidFill>
                  <a:srgbClr val="FFFF00"/>
                </a:solidFill>
                <a:effectLst/>
                <a:latin typeface="Consolas" panose="020B0609020204030204" pitchFamily="49" charset="0"/>
              </a:rPr>
              <a:t>condition</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r>
              <a:rPr lang="es-MX" sz="2000" dirty="0" err="1">
                <a:solidFill>
                  <a:srgbClr val="00B050"/>
                </a:solidFill>
                <a:effectLst/>
                <a:latin typeface="Consolas" panose="020B0609020204030204" pitchFamily="49" charset="0"/>
              </a:rPr>
              <a:t>else</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a:t>
            </a:r>
          </a:p>
          <a:p>
            <a:br>
              <a:rPr lang="es-MX" sz="2000" dirty="0">
                <a:solidFill>
                  <a:srgbClr val="CED5E5"/>
                </a:solidFill>
                <a:effectLst/>
                <a:latin typeface="Consolas" panose="020B0609020204030204" pitchFamily="49" charset="0"/>
              </a:rPr>
            </a:br>
            <a:endParaRPr lang="es-MX" sz="2000" dirty="0">
              <a:solidFill>
                <a:srgbClr val="CED5E5"/>
              </a:solidFill>
              <a:effectLst/>
              <a:latin typeface="Consolas" panose="020B0609020204030204" pitchFamily="49" charset="0"/>
            </a:endParaRPr>
          </a:p>
          <a:p>
            <a:r>
              <a:rPr lang="es-MX" sz="2000" dirty="0" err="1">
                <a:solidFill>
                  <a:srgbClr val="0070C0"/>
                </a:solidFill>
                <a:effectLst/>
                <a:latin typeface="Consolas" panose="020B0609020204030204" pitchFamily="49" charset="0"/>
              </a:rPr>
              <a:t>while</a:t>
            </a:r>
            <a:r>
              <a:rPr lang="es-MX" sz="2000" dirty="0">
                <a:solidFill>
                  <a:srgbClr val="CED5E5"/>
                </a:solidFill>
                <a:effectLst/>
                <a:latin typeface="Consolas" panose="020B0609020204030204" pitchFamily="49" charset="0"/>
              </a:rPr>
              <a:t> (</a:t>
            </a:r>
            <a:r>
              <a:rPr lang="es-MX" sz="2000" dirty="0" err="1">
                <a:solidFill>
                  <a:schemeClr val="accent6">
                    <a:lumMod val="60000"/>
                    <a:lumOff val="40000"/>
                  </a:schemeClr>
                </a:solidFill>
                <a:effectLst/>
                <a:latin typeface="Consolas" panose="020B0609020204030204" pitchFamily="49" charset="0"/>
              </a:rPr>
              <a:t>condition</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a:t>
            </a:r>
          </a:p>
          <a:p>
            <a:r>
              <a:rPr lang="es-MX" sz="2000" dirty="0">
                <a:latin typeface="Consolas" panose="020B0609020204030204" pitchFamily="49" charset="0"/>
              </a:rPr>
              <a:t>Hacer </a:t>
            </a:r>
            <a:r>
              <a:rPr lang="es-MX" sz="2000" dirty="0" err="1">
                <a:latin typeface="Consolas" panose="020B0609020204030204" pitchFamily="49" charset="0"/>
              </a:rPr>
              <a:t>while</a:t>
            </a:r>
            <a:r>
              <a:rPr lang="es-MX" sz="2000" dirty="0">
                <a:latin typeface="Consolas" panose="020B0609020204030204" pitchFamily="49" charset="0"/>
              </a:rPr>
              <a:t> sea infinito </a:t>
            </a:r>
            <a:r>
              <a:rPr lang="es-MX" sz="2000" dirty="0" err="1">
                <a:solidFill>
                  <a:schemeClr val="accent6">
                    <a:lumMod val="75000"/>
                  </a:schemeClr>
                </a:solidFill>
                <a:latin typeface="Consolas" panose="020B0609020204030204" pitchFamily="49" charset="0"/>
              </a:rPr>
              <a:t>while</a:t>
            </a:r>
            <a:r>
              <a:rPr lang="es-MX" sz="2000" dirty="0">
                <a:solidFill>
                  <a:schemeClr val="accent3">
                    <a:lumMod val="60000"/>
                    <a:lumOff val="40000"/>
                  </a:schemeClr>
                </a:solidFill>
                <a:latin typeface="Consolas" panose="020B0609020204030204" pitchFamily="49" charset="0"/>
              </a:rPr>
              <a:t>(</a:t>
            </a:r>
            <a:r>
              <a:rPr lang="es-MX" sz="2000" dirty="0">
                <a:solidFill>
                  <a:schemeClr val="accent1">
                    <a:lumMod val="75000"/>
                  </a:schemeClr>
                </a:solidFill>
                <a:latin typeface="Consolas" panose="020B0609020204030204" pitchFamily="49" charset="0"/>
              </a:rPr>
              <a:t>true</a:t>
            </a:r>
            <a:r>
              <a:rPr lang="es-MX" sz="2000" dirty="0">
                <a:solidFill>
                  <a:schemeClr val="accent3">
                    <a:lumMod val="60000"/>
                    <a:lumOff val="40000"/>
                  </a:schemeClr>
                </a:solidFill>
                <a:latin typeface="Consolas" panose="020B0609020204030204" pitchFamily="49" charset="0"/>
              </a:rPr>
              <a:t>)</a:t>
            </a:r>
          </a:p>
          <a:p>
            <a:endParaRPr lang="es-MX" sz="2000" dirty="0">
              <a:solidFill>
                <a:schemeClr val="accent3">
                  <a:lumMod val="60000"/>
                  <a:lumOff val="40000"/>
                </a:schemeClr>
              </a:solidFill>
              <a:latin typeface="Consolas" panose="020B0609020204030204" pitchFamily="49" charset="0"/>
            </a:endParaRPr>
          </a:p>
          <a:p>
            <a:r>
              <a:rPr lang="es-MX" sz="2000" dirty="0">
                <a:solidFill>
                  <a:schemeClr val="accent2">
                    <a:lumMod val="75000"/>
                  </a:schemeClr>
                </a:solidFill>
                <a:latin typeface="Consolas" panose="020B0609020204030204" pitchFamily="49" charset="0"/>
              </a:rPr>
              <a:t>do{</a:t>
            </a:r>
          </a:p>
          <a:p>
            <a:r>
              <a:rPr lang="es-MX" sz="2000" dirty="0">
                <a:solidFill>
                  <a:schemeClr val="accent2">
                    <a:lumMod val="75000"/>
                  </a:schemeClr>
                </a:solidFill>
                <a:latin typeface="Consolas" panose="020B0609020204030204" pitchFamily="49" charset="0"/>
              </a:rPr>
              <a:t>	//</a:t>
            </a:r>
            <a:r>
              <a:rPr lang="es-MX" sz="2000" dirty="0" err="1">
                <a:solidFill>
                  <a:schemeClr val="accent2">
                    <a:lumMod val="75000"/>
                  </a:schemeClr>
                </a:solidFill>
                <a:latin typeface="Consolas" panose="020B0609020204030204" pitchFamily="49" charset="0"/>
              </a:rPr>
              <a:t>code</a:t>
            </a:r>
            <a:endParaRPr lang="es-MX" sz="2000" dirty="0">
              <a:solidFill>
                <a:schemeClr val="accent2">
                  <a:lumMod val="75000"/>
                </a:schemeClr>
              </a:solidFill>
              <a:latin typeface="Consolas" panose="020B0609020204030204" pitchFamily="49" charset="0"/>
            </a:endParaRPr>
          </a:p>
          <a:p>
            <a:r>
              <a:rPr lang="es-MX" sz="2000" dirty="0">
                <a:solidFill>
                  <a:schemeClr val="accent2">
                    <a:lumMod val="75000"/>
                  </a:schemeClr>
                </a:solidFill>
                <a:latin typeface="Consolas" panose="020B0609020204030204" pitchFamily="49" charset="0"/>
              </a:rPr>
              <a:t>} </a:t>
            </a:r>
            <a:r>
              <a:rPr lang="es-MX" sz="2000" dirty="0" err="1">
                <a:solidFill>
                  <a:schemeClr val="accent2">
                    <a:lumMod val="75000"/>
                  </a:schemeClr>
                </a:solidFill>
                <a:latin typeface="Consolas" panose="020B0609020204030204" pitchFamily="49" charset="0"/>
              </a:rPr>
              <a:t>while</a:t>
            </a:r>
            <a:r>
              <a:rPr lang="es-MX" sz="2000" dirty="0">
                <a:solidFill>
                  <a:schemeClr val="accent2">
                    <a:lumMod val="75000"/>
                  </a:schemeClr>
                </a:solidFill>
                <a:latin typeface="Consolas" panose="020B0609020204030204" pitchFamily="49" charset="0"/>
              </a:rPr>
              <a:t>(</a:t>
            </a:r>
            <a:r>
              <a:rPr lang="es-MX" sz="2000" dirty="0" err="1">
                <a:solidFill>
                  <a:srgbClr val="00B0F0"/>
                </a:solidFill>
                <a:latin typeface="Consolas" panose="020B0609020204030204" pitchFamily="49" charset="0"/>
              </a:rPr>
              <a:t>condition</a:t>
            </a:r>
            <a:r>
              <a:rPr lang="es-MX" sz="2000" dirty="0">
                <a:solidFill>
                  <a:schemeClr val="accent2">
                    <a:lumMod val="75000"/>
                  </a:schemeClr>
                </a:solidFill>
                <a:latin typeface="Consolas" panose="020B0609020204030204" pitchFamily="49" charset="0"/>
              </a:rPr>
              <a:t>)</a:t>
            </a:r>
            <a:r>
              <a:rPr lang="es-MX" sz="2000" dirty="0">
                <a:solidFill>
                  <a:schemeClr val="accent3">
                    <a:lumMod val="60000"/>
                    <a:lumOff val="40000"/>
                  </a:schemeClr>
                </a:solidFill>
                <a:latin typeface="Consolas" panose="020B0609020204030204" pitchFamily="49" charset="0"/>
              </a:rPr>
              <a:t>;</a:t>
            </a:r>
          </a:p>
        </p:txBody>
      </p:sp>
      <p:sp>
        <p:nvSpPr>
          <p:cNvPr id="2" name="Marcador de contenido 2">
            <a:extLst>
              <a:ext uri="{FF2B5EF4-FFF2-40B4-BE49-F238E27FC236}">
                <a16:creationId xmlns:a16="http://schemas.microsoft.com/office/drawing/2014/main" id="{EBBA6EFB-86A2-4B3B-39AB-8895EF6D3B78}"/>
              </a:ext>
            </a:extLst>
          </p:cNvPr>
          <p:cNvSpPr txBox="1">
            <a:spLocks/>
          </p:cNvSpPr>
          <p:nvPr/>
        </p:nvSpPr>
        <p:spPr>
          <a:xfrm>
            <a:off x="6898341" y="213950"/>
            <a:ext cx="5190565" cy="10315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Estructuras</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de control </a:t>
            </a: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condicional</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y de </a:t>
            </a: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flujo</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a:t>
            </a:r>
          </a:p>
          <a:p>
            <a:pPr marL="0" indent="0">
              <a:buFont typeface="Wingdings 2" charset="2"/>
              <a:buNone/>
            </a:pPr>
            <a:endParaRPr lang="es-MX" dirty="0">
              <a:solidFill>
                <a:srgbClr val="7030A0"/>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90655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1F2058-13D9-8852-6251-39C86C613996}"/>
              </a:ext>
            </a:extLst>
          </p:cNvPr>
          <p:cNvSpPr>
            <a:spLocks noGrp="1"/>
          </p:cNvSpPr>
          <p:nvPr>
            <p:ph type="title"/>
          </p:nvPr>
        </p:nvSpPr>
        <p:spPr>
          <a:xfrm>
            <a:off x="1128948" y="219635"/>
            <a:ext cx="4854993" cy="457200"/>
          </a:xfrm>
        </p:spPr>
        <p:txBody>
          <a:bodyPr>
            <a:normAutofit fontScale="90000"/>
          </a:bodyPr>
          <a:lstStyle/>
          <a:p>
            <a:r>
              <a:rPr lang="es-MX" dirty="0">
                <a:solidFill>
                  <a:srgbClr val="00B0F0"/>
                </a:solidFill>
              </a:rPr>
              <a:t>Array</a:t>
            </a:r>
          </a:p>
        </p:txBody>
      </p:sp>
      <p:sp>
        <p:nvSpPr>
          <p:cNvPr id="3" name="Marcador de contenido 2">
            <a:extLst>
              <a:ext uri="{FF2B5EF4-FFF2-40B4-BE49-F238E27FC236}">
                <a16:creationId xmlns:a16="http://schemas.microsoft.com/office/drawing/2014/main" id="{CCEC2C2A-BE17-5FDD-0C11-1074CE4D16DF}"/>
              </a:ext>
            </a:extLst>
          </p:cNvPr>
          <p:cNvSpPr>
            <a:spLocks noGrp="1"/>
          </p:cNvSpPr>
          <p:nvPr>
            <p:ph idx="1"/>
          </p:nvPr>
        </p:nvSpPr>
        <p:spPr>
          <a:xfrm>
            <a:off x="470042" y="1450060"/>
            <a:ext cx="5258405" cy="4789375"/>
          </a:xfrm>
        </p:spPr>
        <p:txBody>
          <a:bodyPr/>
          <a:lstStyle/>
          <a:p>
            <a:r>
              <a:rPr lang="es-MX" dirty="0"/>
              <a:t>Un array se declara de la siguiente manera</a:t>
            </a:r>
          </a:p>
          <a:p>
            <a:pPr marL="36900" indent="0">
              <a:buNone/>
            </a:pPr>
            <a:r>
              <a:rPr lang="es-MX" dirty="0" err="1">
                <a:solidFill>
                  <a:srgbClr val="8DDB91"/>
                </a:solidFill>
              </a:rPr>
              <a:t>type</a:t>
            </a:r>
            <a:r>
              <a:rPr lang="es-MX" dirty="0">
                <a:solidFill>
                  <a:srgbClr val="8DDB91"/>
                </a:solidFill>
              </a:rPr>
              <a:t> [] </a:t>
            </a:r>
            <a:r>
              <a:rPr lang="es-MX" dirty="0" err="1">
                <a:solidFill>
                  <a:srgbClr val="8DDB91"/>
                </a:solidFill>
              </a:rPr>
              <a:t>name</a:t>
            </a:r>
            <a:r>
              <a:rPr lang="es-MX" dirty="0">
                <a:solidFill>
                  <a:srgbClr val="8DDB91"/>
                </a:solidFill>
              </a:rPr>
              <a:t> = {element1, element2, … };</a:t>
            </a:r>
          </a:p>
          <a:p>
            <a:pPr marL="36900" indent="0">
              <a:buNone/>
            </a:pPr>
            <a:endParaRPr lang="es-MX" dirty="0">
              <a:solidFill>
                <a:srgbClr val="8DDB91"/>
              </a:solidFill>
            </a:endParaRPr>
          </a:p>
          <a:p>
            <a:pPr marL="36900" indent="0">
              <a:buNone/>
            </a:pPr>
            <a:r>
              <a:rPr lang="es-MX" dirty="0">
                <a:solidFill>
                  <a:schemeClr val="tx1"/>
                </a:solidFill>
              </a:rPr>
              <a:t>Ejemplo</a:t>
            </a:r>
          </a:p>
          <a:p>
            <a:pPr marL="36900" indent="0">
              <a:buNone/>
            </a:pPr>
            <a:r>
              <a:rPr lang="en-US" dirty="0">
                <a:solidFill>
                  <a:schemeClr val="tx1"/>
                </a:solidFill>
              </a:rPr>
              <a:t> String[] cars = {"Volvo", "BMW", "Ford", "Mazda"};</a:t>
            </a:r>
            <a:endParaRPr lang="es-MX" dirty="0">
              <a:solidFill>
                <a:schemeClr val="tx1"/>
              </a:solidFill>
            </a:endParaRPr>
          </a:p>
          <a:p>
            <a:pPr marL="36900" indent="0">
              <a:buNone/>
            </a:pPr>
            <a:endParaRPr lang="es-MX" dirty="0">
              <a:solidFill>
                <a:schemeClr val="tx1"/>
              </a:solidFill>
            </a:endParaRPr>
          </a:p>
          <a:p>
            <a:pPr marL="36900" indent="0">
              <a:buNone/>
            </a:pPr>
            <a:r>
              <a:rPr lang="es-MX" dirty="0">
                <a:solidFill>
                  <a:schemeClr val="tx1"/>
                </a:solidFill>
              </a:rPr>
              <a:t>Ingresar a un array y modificar</a:t>
            </a:r>
          </a:p>
          <a:p>
            <a:pPr marL="36900" indent="0">
              <a:buNone/>
            </a:pPr>
            <a:r>
              <a:rPr lang="es-MX" dirty="0">
                <a:solidFill>
                  <a:schemeClr val="tx1"/>
                </a:solidFill>
              </a:rPr>
              <a:t>cars[0] = “AMG”;</a:t>
            </a:r>
          </a:p>
        </p:txBody>
      </p:sp>
      <p:sp>
        <p:nvSpPr>
          <p:cNvPr id="4" name="Marcador de contenido 2">
            <a:extLst>
              <a:ext uri="{FF2B5EF4-FFF2-40B4-BE49-F238E27FC236}">
                <a16:creationId xmlns:a16="http://schemas.microsoft.com/office/drawing/2014/main" id="{B2A46824-489E-6B32-F7C6-5C04B84ADAB2}"/>
              </a:ext>
            </a:extLst>
          </p:cNvPr>
          <p:cNvSpPr txBox="1">
            <a:spLocks/>
          </p:cNvSpPr>
          <p:nvPr/>
        </p:nvSpPr>
        <p:spPr>
          <a:xfrm>
            <a:off x="5517776" y="219635"/>
            <a:ext cx="6342530" cy="641873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mj-lt"/>
              <a:buAutoNum type="arabicPeriod"/>
            </a:pPr>
            <a:r>
              <a:rPr lang="es-MX" b="0" i="0" dirty="0" err="1">
                <a:solidFill>
                  <a:srgbClr val="D1D5DB"/>
                </a:solidFill>
                <a:effectLst/>
                <a:latin typeface="Söhne"/>
              </a:rPr>
              <a:t>length</a:t>
            </a:r>
            <a:r>
              <a:rPr lang="es-MX" b="0" i="0" dirty="0">
                <a:solidFill>
                  <a:srgbClr val="D1D5DB"/>
                </a:solidFill>
                <a:effectLst/>
                <a:latin typeface="Söhne"/>
              </a:rPr>
              <a:t>: Devuelve el número de elementos del array.</a:t>
            </a:r>
          </a:p>
          <a:p>
            <a:pPr algn="l">
              <a:buFont typeface="+mj-lt"/>
              <a:buAutoNum type="arabicPeriod"/>
            </a:pPr>
            <a:r>
              <a:rPr lang="es-MX" b="0" i="0" dirty="0">
                <a:solidFill>
                  <a:srgbClr val="D1D5DB"/>
                </a:solidFill>
                <a:effectLst/>
                <a:latin typeface="Söhne"/>
              </a:rPr>
              <a:t>clone: Crea una copia exacta del array.</a:t>
            </a:r>
          </a:p>
          <a:p>
            <a:pPr algn="l">
              <a:buFont typeface="+mj-lt"/>
              <a:buAutoNum type="arabicPeriod"/>
            </a:pPr>
            <a:r>
              <a:rPr lang="es-MX" b="0" i="0" dirty="0" err="1">
                <a:solidFill>
                  <a:srgbClr val="D1D5DB"/>
                </a:solidFill>
                <a:effectLst/>
                <a:latin typeface="Söhne"/>
              </a:rPr>
              <a:t>sort</a:t>
            </a:r>
            <a:r>
              <a:rPr lang="es-MX" b="0" i="0" dirty="0">
                <a:solidFill>
                  <a:srgbClr val="D1D5DB"/>
                </a:solidFill>
                <a:effectLst/>
                <a:latin typeface="Söhne"/>
              </a:rPr>
              <a:t>: Ordena los elementos del array en orden ascendente.</a:t>
            </a:r>
          </a:p>
          <a:p>
            <a:pPr algn="l">
              <a:buFont typeface="+mj-lt"/>
              <a:buAutoNum type="arabicPeriod"/>
            </a:pPr>
            <a:r>
              <a:rPr lang="es-MX" b="0" i="0" dirty="0" err="1">
                <a:solidFill>
                  <a:srgbClr val="D1D5DB"/>
                </a:solidFill>
                <a:effectLst/>
                <a:latin typeface="Söhne"/>
              </a:rPr>
              <a:t>binarySearch</a:t>
            </a:r>
            <a:r>
              <a:rPr lang="es-MX" b="0" i="0" dirty="0">
                <a:solidFill>
                  <a:srgbClr val="D1D5DB"/>
                </a:solidFill>
                <a:effectLst/>
                <a:latin typeface="Söhne"/>
              </a:rPr>
              <a:t>: Busca un elemento en el array utilizando el algoritmo de búsqueda binaria.</a:t>
            </a:r>
          </a:p>
          <a:p>
            <a:pPr algn="l">
              <a:buFont typeface="+mj-lt"/>
              <a:buAutoNum type="arabicPeriod"/>
            </a:pPr>
            <a:r>
              <a:rPr lang="es-MX" b="0" i="0" dirty="0" err="1">
                <a:solidFill>
                  <a:srgbClr val="D1D5DB"/>
                </a:solidFill>
                <a:effectLst/>
                <a:latin typeface="Söhne"/>
              </a:rPr>
              <a:t>fill</a:t>
            </a:r>
            <a:r>
              <a:rPr lang="es-MX" b="0" i="0" dirty="0">
                <a:solidFill>
                  <a:srgbClr val="D1D5DB"/>
                </a:solidFill>
                <a:effectLst/>
                <a:latin typeface="Söhne"/>
              </a:rPr>
              <a:t>: Rellena todos los elementos del array con un valor determinado.</a:t>
            </a:r>
          </a:p>
          <a:p>
            <a:pPr algn="l">
              <a:buFont typeface="+mj-lt"/>
              <a:buAutoNum type="arabicPeriod"/>
            </a:pPr>
            <a:r>
              <a:rPr lang="es-MX" b="0" i="0" dirty="0" err="1">
                <a:solidFill>
                  <a:srgbClr val="D1D5DB"/>
                </a:solidFill>
                <a:effectLst/>
                <a:latin typeface="Söhne"/>
              </a:rPr>
              <a:t>equals</a:t>
            </a:r>
            <a:r>
              <a:rPr lang="es-MX" b="0" i="0" dirty="0">
                <a:solidFill>
                  <a:srgbClr val="D1D5DB"/>
                </a:solidFill>
                <a:effectLst/>
                <a:latin typeface="Söhne"/>
              </a:rPr>
              <a:t>: Compara dos </a:t>
            </a:r>
            <a:r>
              <a:rPr lang="es-MX" b="0" i="0" dirty="0" err="1">
                <a:solidFill>
                  <a:srgbClr val="D1D5DB"/>
                </a:solidFill>
                <a:effectLst/>
                <a:latin typeface="Söhne"/>
              </a:rPr>
              <a:t>arrays</a:t>
            </a:r>
            <a:r>
              <a:rPr lang="es-MX" b="0" i="0" dirty="0">
                <a:solidFill>
                  <a:srgbClr val="D1D5DB"/>
                </a:solidFill>
                <a:effectLst/>
                <a:latin typeface="Söhne"/>
              </a:rPr>
              <a:t> y devuelve true si son iguales, y false si no lo son.</a:t>
            </a:r>
          </a:p>
          <a:p>
            <a:pPr algn="l">
              <a:buFont typeface="+mj-lt"/>
              <a:buAutoNum type="arabicPeriod"/>
            </a:pPr>
            <a:r>
              <a:rPr lang="es-MX" b="0" i="0" dirty="0" err="1">
                <a:solidFill>
                  <a:srgbClr val="D1D5DB"/>
                </a:solidFill>
                <a:effectLst/>
                <a:latin typeface="Söhne"/>
              </a:rPr>
              <a:t>copyOf</a:t>
            </a:r>
            <a:r>
              <a:rPr lang="es-MX" b="0" i="0" dirty="0">
                <a:solidFill>
                  <a:srgbClr val="D1D5DB"/>
                </a:solidFill>
                <a:effectLst/>
                <a:latin typeface="Söhne"/>
              </a:rPr>
              <a:t>: Crea una copia de un array con una longitud determinada.</a:t>
            </a:r>
          </a:p>
          <a:p>
            <a:pPr algn="l">
              <a:buFont typeface="+mj-lt"/>
              <a:buAutoNum type="arabicPeriod"/>
            </a:pPr>
            <a:r>
              <a:rPr lang="es-MX" b="0" i="0" dirty="0" err="1">
                <a:solidFill>
                  <a:srgbClr val="D1D5DB"/>
                </a:solidFill>
                <a:effectLst/>
                <a:latin typeface="Söhne"/>
              </a:rPr>
              <a:t>copyOfRange</a:t>
            </a:r>
            <a:r>
              <a:rPr lang="es-MX" b="0" i="0" dirty="0">
                <a:solidFill>
                  <a:srgbClr val="D1D5DB"/>
                </a:solidFill>
                <a:effectLst/>
                <a:latin typeface="Söhne"/>
              </a:rPr>
              <a:t>: Crea una copia de un rango de elementos de un array.</a:t>
            </a:r>
          </a:p>
          <a:p>
            <a:pPr algn="l">
              <a:buFont typeface="+mj-lt"/>
              <a:buAutoNum type="arabicPeriod"/>
            </a:pPr>
            <a:r>
              <a:rPr lang="es-MX" b="0" i="0" dirty="0" err="1">
                <a:solidFill>
                  <a:srgbClr val="D1D5DB"/>
                </a:solidFill>
                <a:effectLst/>
                <a:latin typeface="Söhne"/>
              </a:rPr>
              <a:t>toString</a:t>
            </a:r>
            <a:r>
              <a:rPr lang="es-MX" b="0" i="0" dirty="0">
                <a:solidFill>
                  <a:srgbClr val="D1D5DB"/>
                </a:solidFill>
                <a:effectLst/>
                <a:latin typeface="Söhne"/>
              </a:rPr>
              <a:t>: Devuelve una cadena que representa el array.</a:t>
            </a:r>
          </a:p>
          <a:p>
            <a:pPr algn="l">
              <a:buFont typeface="+mj-lt"/>
              <a:buAutoNum type="arabicPeriod"/>
            </a:pPr>
            <a:r>
              <a:rPr lang="es-MX" b="0" i="0" dirty="0" err="1">
                <a:solidFill>
                  <a:srgbClr val="D1D5DB"/>
                </a:solidFill>
                <a:effectLst/>
                <a:latin typeface="Söhne"/>
              </a:rPr>
              <a:t>asList</a:t>
            </a:r>
            <a:r>
              <a:rPr lang="es-MX" b="0" i="0" dirty="0">
                <a:solidFill>
                  <a:srgbClr val="D1D5DB"/>
                </a:solidFill>
                <a:effectLst/>
                <a:latin typeface="Söhne"/>
              </a:rPr>
              <a:t>: Convierte un array en una lista.</a:t>
            </a:r>
          </a:p>
          <a:p>
            <a:pPr algn="l">
              <a:buFont typeface="+mj-lt"/>
              <a:buAutoNum type="arabicPeriod"/>
            </a:pPr>
            <a:r>
              <a:rPr lang="es-MX" b="0" i="0" dirty="0" err="1">
                <a:solidFill>
                  <a:srgbClr val="D1D5DB"/>
                </a:solidFill>
                <a:effectLst/>
                <a:latin typeface="Söhne"/>
              </a:rPr>
              <a:t>stream</a:t>
            </a:r>
            <a:r>
              <a:rPr lang="es-MX" b="0" i="0" dirty="0">
                <a:solidFill>
                  <a:srgbClr val="D1D5DB"/>
                </a:solidFill>
                <a:effectLst/>
                <a:latin typeface="Söhne"/>
              </a:rPr>
              <a:t>: Devuelve un flujo de elementos del array para realizar operaciones en ellos.</a:t>
            </a:r>
          </a:p>
          <a:p>
            <a:pPr algn="l">
              <a:buFont typeface="+mj-lt"/>
              <a:buAutoNum type="arabicPeriod"/>
            </a:pPr>
            <a:r>
              <a:rPr lang="es-MX" b="0" i="0" dirty="0" err="1">
                <a:solidFill>
                  <a:srgbClr val="D1D5DB"/>
                </a:solidFill>
                <a:effectLst/>
                <a:latin typeface="Söhne"/>
              </a:rPr>
              <a:t>parallelSort</a:t>
            </a:r>
            <a:r>
              <a:rPr lang="es-MX" b="0" i="0" dirty="0">
                <a:solidFill>
                  <a:srgbClr val="D1D5DB"/>
                </a:solidFill>
                <a:effectLst/>
                <a:latin typeface="Söhne"/>
              </a:rPr>
              <a:t>: Ordena los elementos del array en orden ascendente de manera paralela</a:t>
            </a:r>
          </a:p>
          <a:p>
            <a:pPr marL="36900" indent="0">
              <a:buNone/>
            </a:pPr>
            <a:endParaRPr lang="es-MX" dirty="0">
              <a:solidFill>
                <a:schemeClr val="tx1"/>
              </a:solidFill>
            </a:endParaRPr>
          </a:p>
        </p:txBody>
      </p:sp>
    </p:spTree>
    <p:extLst>
      <p:ext uri="{BB962C8B-B14F-4D97-AF65-F5344CB8AC3E}">
        <p14:creationId xmlns:p14="http://schemas.microsoft.com/office/powerpoint/2010/main" val="76976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1933C0-E4A8-584B-8817-3249E3059C8A}"/>
              </a:ext>
            </a:extLst>
          </p:cNvPr>
          <p:cNvSpPr>
            <a:spLocks noGrp="1"/>
          </p:cNvSpPr>
          <p:nvPr>
            <p:ph idx="1"/>
          </p:nvPr>
        </p:nvSpPr>
        <p:spPr>
          <a:xfrm>
            <a:off x="377415" y="346506"/>
            <a:ext cx="10937601" cy="1606905"/>
          </a:xfrm>
        </p:spPr>
        <p:txBody>
          <a:bodyPr/>
          <a:lstStyle/>
          <a:p>
            <a:pPr marL="36900" indent="0" algn="l">
              <a:buNone/>
            </a:pPr>
            <a:r>
              <a:rPr lang="es-MX" sz="2400" b="0" i="0" dirty="0">
                <a:solidFill>
                  <a:schemeClr val="accent1">
                    <a:lumMod val="40000"/>
                    <a:lumOff val="60000"/>
                  </a:schemeClr>
                </a:solidFill>
                <a:effectLst/>
                <a:latin typeface="Segoe UI" panose="020B0502040204020203" pitchFamily="34" charset="0"/>
              </a:rPr>
              <a:t>		Block </a:t>
            </a:r>
            <a:r>
              <a:rPr lang="es-MX" sz="2400" b="0" i="0" dirty="0" err="1">
                <a:solidFill>
                  <a:schemeClr val="accent1">
                    <a:lumMod val="40000"/>
                    <a:lumOff val="60000"/>
                  </a:schemeClr>
                </a:solidFill>
                <a:effectLst/>
                <a:latin typeface="Segoe UI" panose="020B0502040204020203" pitchFamily="34" charset="0"/>
              </a:rPr>
              <a:t>Scope</a:t>
            </a:r>
            <a:endParaRPr lang="es-MX" sz="2400" b="0" i="0" dirty="0">
              <a:solidFill>
                <a:schemeClr val="accent1">
                  <a:lumMod val="40000"/>
                  <a:lumOff val="60000"/>
                </a:schemeClr>
              </a:solidFill>
              <a:effectLst/>
              <a:latin typeface="Segoe UI" panose="020B0502040204020203" pitchFamily="34" charset="0"/>
            </a:endParaRPr>
          </a:p>
          <a:p>
            <a:pPr algn="l"/>
            <a:r>
              <a:rPr lang="es-MX" b="0" i="0" dirty="0">
                <a:solidFill>
                  <a:schemeClr val="tx1"/>
                </a:solidFill>
                <a:effectLst/>
                <a:latin typeface="Roboto" panose="02000000000000000000" pitchFamily="2" charset="0"/>
              </a:rPr>
              <a:t>Un bloque de código se refiere a todo el código entre llaves </a:t>
            </a:r>
            <a:r>
              <a:rPr lang="es-MX" b="0" i="0" dirty="0">
                <a:solidFill>
                  <a:srgbClr val="FF0000"/>
                </a:solidFill>
                <a:effectLst/>
                <a:latin typeface="Roboto" panose="02000000000000000000" pitchFamily="2" charset="0"/>
              </a:rPr>
              <a:t>{ }</a:t>
            </a:r>
            <a:r>
              <a:rPr lang="es-MX" b="0" i="0" dirty="0">
                <a:solidFill>
                  <a:schemeClr val="tx1"/>
                </a:solidFill>
                <a:effectLst/>
                <a:latin typeface="Roboto" panose="02000000000000000000" pitchFamily="2" charset="0"/>
              </a:rPr>
              <a:t> Solo se puede acceder a las variables declaradas dentro de este,.</a:t>
            </a:r>
          </a:p>
        </p:txBody>
      </p:sp>
      <p:sp>
        <p:nvSpPr>
          <p:cNvPr id="4" name="Marcador de contenido 2">
            <a:extLst>
              <a:ext uri="{FF2B5EF4-FFF2-40B4-BE49-F238E27FC236}">
                <a16:creationId xmlns:a16="http://schemas.microsoft.com/office/drawing/2014/main" id="{E98C72C0-DAFF-C94E-9239-B6A78FD5ED7C}"/>
              </a:ext>
            </a:extLst>
          </p:cNvPr>
          <p:cNvSpPr txBox="1">
            <a:spLocks/>
          </p:cNvSpPr>
          <p:nvPr/>
        </p:nvSpPr>
        <p:spPr>
          <a:xfrm>
            <a:off x="713591" y="2514600"/>
            <a:ext cx="3979433" cy="366071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MX" sz="2400" dirty="0">
                <a:solidFill>
                  <a:schemeClr val="accent1">
                    <a:lumMod val="40000"/>
                    <a:lumOff val="60000"/>
                  </a:schemeClr>
                </a:solidFill>
                <a:effectLst/>
                <a:latin typeface="Segoe UI" panose="020B0502040204020203" pitchFamily="34" charset="0"/>
              </a:rPr>
              <a:t>			</a:t>
            </a:r>
            <a:r>
              <a:rPr lang="es-MX" sz="2400" dirty="0" err="1">
                <a:solidFill>
                  <a:schemeClr val="accent1">
                    <a:lumMod val="40000"/>
                    <a:lumOff val="60000"/>
                  </a:schemeClr>
                </a:solidFill>
                <a:effectLst/>
                <a:latin typeface="Segoe UI" panose="020B0502040204020203" pitchFamily="34" charset="0"/>
              </a:rPr>
              <a:t>Recursion</a:t>
            </a:r>
            <a:endParaRPr lang="es-MX" sz="2400" dirty="0">
              <a:solidFill>
                <a:schemeClr val="accent1">
                  <a:lumMod val="40000"/>
                  <a:lumOff val="60000"/>
                </a:schemeClr>
              </a:solidFill>
              <a:effectLst/>
              <a:latin typeface="Segoe UI" panose="020B0502040204020203" pitchFamily="34" charset="0"/>
            </a:endParaRPr>
          </a:p>
          <a:p>
            <a:pPr algn="just"/>
            <a:r>
              <a:rPr lang="es-MX" dirty="0">
                <a:solidFill>
                  <a:schemeClr val="tx1"/>
                </a:solidFill>
                <a:effectLst/>
                <a:latin typeface="Roboto" panose="02000000000000000000" pitchFamily="2" charset="0"/>
              </a:rPr>
              <a:t>La recursividad es la técnica de hacer que una función se llame a sí misma. Esta técnica proporciona una forma de dividir problemas complicados en problemas simples que son más fáciles de resolver.</a:t>
            </a:r>
            <a:endParaRPr lang="es-MX" dirty="0">
              <a:solidFill>
                <a:schemeClr val="tx1"/>
              </a:solidFill>
            </a:endParaRPr>
          </a:p>
        </p:txBody>
      </p:sp>
      <p:pic>
        <p:nvPicPr>
          <p:cNvPr id="6" name="Imagen 5">
            <a:extLst>
              <a:ext uri="{FF2B5EF4-FFF2-40B4-BE49-F238E27FC236}">
                <a16:creationId xmlns:a16="http://schemas.microsoft.com/office/drawing/2014/main" id="{C1D757A5-9803-3957-F420-B35DE2356024}"/>
              </a:ext>
            </a:extLst>
          </p:cNvPr>
          <p:cNvPicPr>
            <a:picLocks noChangeAspect="1"/>
          </p:cNvPicPr>
          <p:nvPr/>
        </p:nvPicPr>
        <p:blipFill rotWithShape="1">
          <a:blip r:embed="rId2"/>
          <a:srcRect l="11360" t="12336" r="67360" b="36270"/>
          <a:stretch/>
        </p:blipFill>
        <p:spPr>
          <a:xfrm>
            <a:off x="5846215" y="1717564"/>
            <a:ext cx="5965106" cy="4629448"/>
          </a:xfrm>
          <a:prstGeom prst="rect">
            <a:avLst/>
          </a:prstGeom>
        </p:spPr>
      </p:pic>
    </p:spTree>
    <p:extLst>
      <p:ext uri="{BB962C8B-B14F-4D97-AF65-F5344CB8AC3E}">
        <p14:creationId xmlns:p14="http://schemas.microsoft.com/office/powerpoint/2010/main" val="169462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571A9-532E-802E-35AA-6EFE1285485C}"/>
              </a:ext>
            </a:extLst>
          </p:cNvPr>
          <p:cNvSpPr>
            <a:spLocks noGrp="1"/>
          </p:cNvSpPr>
          <p:nvPr>
            <p:ph type="title"/>
          </p:nvPr>
        </p:nvSpPr>
        <p:spPr>
          <a:xfrm>
            <a:off x="913795" y="51527"/>
            <a:ext cx="10353762" cy="970450"/>
          </a:xfrm>
        </p:spPr>
        <p:txBody>
          <a:bodyPr/>
          <a:lstStyle/>
          <a:p>
            <a:r>
              <a:rPr lang="es-MX" dirty="0"/>
              <a:t>Colecciones</a:t>
            </a:r>
          </a:p>
        </p:txBody>
      </p:sp>
      <p:sp>
        <p:nvSpPr>
          <p:cNvPr id="3" name="Marcador de contenido 2">
            <a:extLst>
              <a:ext uri="{FF2B5EF4-FFF2-40B4-BE49-F238E27FC236}">
                <a16:creationId xmlns:a16="http://schemas.microsoft.com/office/drawing/2014/main" id="{F9333914-50A6-6ACA-ED66-7C60C8F01453}"/>
              </a:ext>
            </a:extLst>
          </p:cNvPr>
          <p:cNvSpPr>
            <a:spLocks noGrp="1"/>
          </p:cNvSpPr>
          <p:nvPr>
            <p:ph idx="1"/>
          </p:nvPr>
        </p:nvSpPr>
        <p:spPr>
          <a:xfrm>
            <a:off x="443147" y="1154224"/>
            <a:ext cx="10824409" cy="5071764"/>
          </a:xfrm>
        </p:spPr>
        <p:txBody>
          <a:bodyPr>
            <a:normAutofit fontScale="85000" lnSpcReduction="20000"/>
          </a:bodyPr>
          <a:lstStyle/>
          <a:p>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En Java, una colección es un objeto que agrupa múltiples elementos en una sola unidad. Las colecciones son utilizadas frecuentemente en programación para almacenar y manipular datos de manera eficiente. Hay varias interfaces y clases predefinidas en Java para trabajar con colecciones, tales como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List</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Set,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Map</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Queue</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Stack</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entre otras.</a:t>
            </a:r>
          </a:p>
          <a:p>
            <a:pPr algn="l"/>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Las colecciones representan grupos de objetos, denominados elementos. Podemos encontrar diversos tipos de colecciones, según si sus elementos están ordenados, o si permitimos repetición de elementos o no.</a:t>
            </a:r>
          </a:p>
          <a:p>
            <a:r>
              <a:rPr lang="es-MX" sz="2600" b="0" i="0" dirty="0">
                <a:solidFill>
                  <a:schemeClr val="accent2">
                    <a:lumMod val="60000"/>
                    <a:lumOff val="40000"/>
                  </a:schemeClr>
                </a:solidFill>
                <a:effectLst/>
                <a:latin typeface="Roboto Slab" panose="020B0604020202020204" pitchFamily="2" charset="0"/>
              </a:rPr>
              <a:t>Cuando queremos trabajar con un conjunto de elementos, necesitamos un almacén donde poder guardarlos. En Java, se emplea la interfaz genérica </a:t>
            </a:r>
            <a:r>
              <a:rPr lang="es-MX" sz="2600" b="1" i="0" dirty="0" err="1">
                <a:solidFill>
                  <a:schemeClr val="accent2">
                    <a:lumMod val="60000"/>
                    <a:lumOff val="40000"/>
                  </a:schemeClr>
                </a:solidFill>
                <a:effectLst/>
                <a:latin typeface="Roboto Slab" panose="020B0604020202020204" pitchFamily="2" charset="0"/>
              </a:rPr>
              <a:t>Collection</a:t>
            </a:r>
            <a:r>
              <a:rPr lang="es-MX" sz="2600" b="0" i="0" dirty="0">
                <a:solidFill>
                  <a:schemeClr val="accent2">
                    <a:lumMod val="60000"/>
                    <a:lumOff val="40000"/>
                  </a:schemeClr>
                </a:solidFill>
                <a:effectLst/>
                <a:latin typeface="Roboto Slab" panose="020B0604020202020204" pitchFamily="2" charset="0"/>
              </a:rPr>
              <a:t> para este propósito. Gracias a esta interfaz, podemos almacenar cualquier tipo de objeto y podemos usar una serie de métodos comunes, como pueden ser: añadir, eliminar, obtener el tamaño de la colección… Partiendo de la interfaz genérica </a:t>
            </a:r>
            <a:r>
              <a:rPr lang="es-MX" sz="2600" b="1" i="0" dirty="0" err="1">
                <a:solidFill>
                  <a:schemeClr val="accent2">
                    <a:lumMod val="60000"/>
                    <a:lumOff val="40000"/>
                  </a:schemeClr>
                </a:solidFill>
                <a:effectLst/>
                <a:latin typeface="Roboto Slab" panose="020B0604020202020204" pitchFamily="2" charset="0"/>
              </a:rPr>
              <a:t>Collection</a:t>
            </a:r>
            <a:r>
              <a:rPr lang="es-MX" sz="2600" b="0" i="0" dirty="0">
                <a:solidFill>
                  <a:schemeClr val="accent2">
                    <a:lumMod val="60000"/>
                    <a:lumOff val="40000"/>
                  </a:schemeClr>
                </a:solidFill>
                <a:effectLst/>
                <a:latin typeface="Roboto Slab" panose="020B0604020202020204" pitchFamily="2" charset="0"/>
              </a:rPr>
              <a:t> extienden otra serie de interfaces genéricas. Estas subinterfaces aportan distintas funcionalidades sobre la interfaz anterior.</a:t>
            </a:r>
            <a:br>
              <a:rPr lang="es-MX" sz="2400" dirty="0">
                <a:solidFill>
                  <a:schemeClr val="accent2">
                    <a:lumMod val="60000"/>
                    <a:lumOff val="40000"/>
                  </a:schemeClr>
                </a:solidFill>
                <a:latin typeface="Arial" panose="020B0604020202020204" pitchFamily="34" charset="0"/>
                <a:cs typeface="Arial" panose="020B0604020202020204" pitchFamily="34" charset="0"/>
              </a:rPr>
            </a:br>
            <a:endParaRPr lang="es-MX" sz="2400" dirty="0">
              <a:solidFill>
                <a:schemeClr val="accent2">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394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C70DFD-BE4F-84F2-475D-C7697FE7EC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42247" y="-1"/>
            <a:ext cx="8445313" cy="685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507699" y="344774"/>
            <a:ext cx="794479" cy="727023"/>
          </a:xfrm>
        </p:spPr>
        <p:txBody>
          <a:bodyPr>
            <a:normAutofit fontScale="90000"/>
          </a:bodyPr>
          <a:lstStyle/>
          <a:p>
            <a:r>
              <a:rPr lang="es-MX" dirty="0">
                <a:solidFill>
                  <a:srgbClr val="FFFF00"/>
                </a:solidFill>
              </a:rPr>
              <a:t>Set</a:t>
            </a: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1401580"/>
            <a:ext cx="11340059" cy="5111646"/>
          </a:xfrm>
        </p:spPr>
        <p:txBody>
          <a:bodyPr/>
          <a:lstStyle/>
          <a:p>
            <a:pPr marL="36900" indent="0">
              <a:buNone/>
            </a:pPr>
            <a:r>
              <a:rPr lang="es-MX" sz="2400" b="0" i="0" dirty="0">
                <a:solidFill>
                  <a:srgbClr val="D1D5DB"/>
                </a:solidFill>
                <a:effectLst/>
                <a:latin typeface="Söhne"/>
              </a:rPr>
              <a:t>Es una interfaz que representa un conjunto de </a:t>
            </a:r>
            <a:r>
              <a:rPr lang="es-MX" sz="2400" b="0" i="0" dirty="0">
                <a:solidFill>
                  <a:srgbClr val="00FFCC"/>
                </a:solidFill>
                <a:effectLst/>
                <a:latin typeface="Söhne"/>
              </a:rPr>
              <a:t>elementos únicos, sin orden específico</a:t>
            </a:r>
            <a:r>
              <a:rPr lang="es-MX" sz="2400" b="0" i="0" dirty="0">
                <a:solidFill>
                  <a:srgbClr val="D1D5DB"/>
                </a:solidFill>
                <a:effectLst/>
                <a:latin typeface="Söhne"/>
              </a:rPr>
              <a:t>. Se pueden agregar y eliminar elementos, y verificar si un elemento está en el conjunto.</a:t>
            </a:r>
          </a:p>
          <a:p>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 esta implementación almacena los elementos en una tabla </a:t>
            </a:r>
            <a:r>
              <a:rPr lang="es-MX" b="0" i="1" dirty="0">
                <a:solidFill>
                  <a:schemeClr val="accent2">
                    <a:lumMod val="40000"/>
                    <a:lumOff val="60000"/>
                  </a:schemeClr>
                </a:solidFill>
                <a:effectLst/>
                <a:latin typeface="Roboto Slab" pitchFamily="2" charset="0"/>
              </a:rPr>
              <a:t>hash</a:t>
            </a:r>
            <a:r>
              <a:rPr lang="es-MX" b="0" i="0" dirty="0">
                <a:solidFill>
                  <a:schemeClr val="accent2">
                    <a:lumMod val="40000"/>
                    <a:lumOff val="60000"/>
                  </a:schemeClr>
                </a:solidFill>
                <a:effectLst/>
                <a:latin typeface="Roboto Slab" pitchFamily="2" charset="0"/>
              </a:rPr>
              <a:t>. Es la implementación con mejor rendimiento de todas pero no garantiza ningún orden a la hora de realizar iteraciones</a:t>
            </a:r>
          </a:p>
          <a:p>
            <a:pPr algn="l">
              <a:buFont typeface="Arial" panose="020B0604020202020204" pitchFamily="34" charset="0"/>
              <a:buChar char="•"/>
            </a:pPr>
            <a:r>
              <a:rPr lang="es-MX" b="1" i="0" dirty="0" err="1">
                <a:solidFill>
                  <a:schemeClr val="accent2">
                    <a:lumMod val="40000"/>
                    <a:lumOff val="60000"/>
                  </a:schemeClr>
                </a:solidFill>
                <a:effectLst/>
                <a:latin typeface="Roboto Slab" pitchFamily="2" charset="0"/>
              </a:rPr>
              <a:t>TreeSet</a:t>
            </a:r>
            <a:r>
              <a:rPr lang="es-MX" b="0" i="0" dirty="0">
                <a:solidFill>
                  <a:schemeClr val="accent2">
                    <a:lumMod val="40000"/>
                    <a:lumOff val="60000"/>
                  </a:schemeClr>
                </a:solidFill>
                <a:effectLst/>
                <a:latin typeface="Roboto Slab" pitchFamily="2" charset="0"/>
              </a:rPr>
              <a:t>: esta implementación almacena los elementos ordenándolos en función de sus valores. Es bastante más lento que </a:t>
            </a:r>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 Los elementos almacenados deben implementar la interfaz </a:t>
            </a:r>
            <a:r>
              <a:rPr lang="es-MX" b="1" i="0" dirty="0">
                <a:solidFill>
                  <a:schemeClr val="accent2">
                    <a:lumMod val="40000"/>
                    <a:lumOff val="60000"/>
                  </a:schemeClr>
                </a:solidFill>
                <a:effectLst/>
                <a:latin typeface="Roboto Slab" pitchFamily="2" charset="0"/>
              </a:rPr>
              <a:t>Comparable</a:t>
            </a:r>
            <a:r>
              <a:rPr lang="es-MX" b="0" i="0" dirty="0">
                <a:solidFill>
                  <a:schemeClr val="accent2">
                    <a:lumMod val="40000"/>
                    <a:lumOff val="60000"/>
                  </a:schemeClr>
                </a:solidFill>
                <a:effectLst/>
                <a:latin typeface="Roboto Slab" pitchFamily="2" charset="0"/>
              </a:rPr>
              <a:t>. Esta implementación garantiza, siempre, un rendimiento de </a:t>
            </a:r>
            <a:r>
              <a:rPr lang="es-MX" b="0" i="1" dirty="0">
                <a:solidFill>
                  <a:schemeClr val="accent2">
                    <a:lumMod val="40000"/>
                    <a:lumOff val="60000"/>
                  </a:schemeClr>
                </a:solidFill>
                <a:effectLst/>
                <a:latin typeface="Roboto Slab" pitchFamily="2" charset="0"/>
              </a:rPr>
              <a:t>log(N)</a:t>
            </a:r>
            <a:r>
              <a:rPr lang="es-MX" b="0" i="0" dirty="0">
                <a:solidFill>
                  <a:schemeClr val="accent2">
                    <a:lumMod val="40000"/>
                    <a:lumOff val="60000"/>
                  </a:schemeClr>
                </a:solidFill>
                <a:effectLst/>
                <a:latin typeface="Roboto Slab" pitchFamily="2" charset="0"/>
              </a:rPr>
              <a:t> en las operaciones básicas, debido a la estructura de árbol empleada para almacenar los elementos.</a:t>
            </a:r>
          </a:p>
          <a:p>
            <a:pPr algn="l">
              <a:buFont typeface="Arial" panose="020B0604020202020204" pitchFamily="34" charset="0"/>
              <a:buChar char="•"/>
            </a:pPr>
            <a:r>
              <a:rPr lang="es-MX" b="1" i="0" dirty="0" err="1">
                <a:solidFill>
                  <a:schemeClr val="accent2">
                    <a:lumMod val="40000"/>
                    <a:lumOff val="60000"/>
                  </a:schemeClr>
                </a:solidFill>
                <a:effectLst/>
                <a:latin typeface="Roboto Slab" pitchFamily="2" charset="0"/>
              </a:rPr>
              <a:t>LinkedHashSet</a:t>
            </a:r>
            <a:r>
              <a:rPr lang="es-MX" b="0" i="0" dirty="0">
                <a:solidFill>
                  <a:schemeClr val="accent2">
                    <a:lumMod val="40000"/>
                    <a:lumOff val="60000"/>
                  </a:schemeClr>
                </a:solidFill>
                <a:effectLst/>
                <a:latin typeface="Roboto Slab" pitchFamily="2" charset="0"/>
              </a:rPr>
              <a:t>: esta implementación almacena los elementos en función del orden de inserción. Es, simplemente, un poco más costosa que </a:t>
            </a:r>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a:t>
            </a:r>
          </a:p>
          <a:p>
            <a:endParaRPr lang="es-MX" dirty="0">
              <a:solidFill>
                <a:schemeClr val="accent2">
                  <a:lumMod val="40000"/>
                  <a:lumOff val="60000"/>
                </a:schemeClr>
              </a:solidFill>
            </a:endParaRPr>
          </a:p>
        </p:txBody>
      </p:sp>
    </p:spTree>
    <p:extLst>
      <p:ext uri="{BB962C8B-B14F-4D97-AF65-F5344CB8AC3E}">
        <p14:creationId xmlns:p14="http://schemas.microsoft.com/office/powerpoint/2010/main" val="240145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EA7753-8AC6-A2C9-E6DD-692FD4AEF282}"/>
              </a:ext>
            </a:extLst>
          </p:cNvPr>
          <p:cNvSpPr>
            <a:spLocks noGrp="1"/>
          </p:cNvSpPr>
          <p:nvPr>
            <p:ph idx="1"/>
          </p:nvPr>
        </p:nvSpPr>
        <p:spPr>
          <a:xfrm>
            <a:off x="104394" y="2182041"/>
            <a:ext cx="5404515" cy="4675959"/>
          </a:xfrm>
        </p:spPr>
        <p:txBody>
          <a:bodyPr>
            <a:normAutofit/>
          </a:bodyPr>
          <a:lstStyle/>
          <a:p>
            <a:pPr algn="l">
              <a:buFont typeface="+mj-lt"/>
              <a:buAutoNum type="arabicPeriod"/>
            </a:pPr>
            <a:r>
              <a:rPr lang="es-MX" sz="1600" b="0" i="0" dirty="0" err="1">
                <a:solidFill>
                  <a:srgbClr val="D1D5DB"/>
                </a:solidFill>
                <a:effectLst/>
                <a:latin typeface="Söhne"/>
              </a:rPr>
              <a:t>retainAll</a:t>
            </a:r>
            <a:r>
              <a:rPr lang="es-MX" sz="1600" b="0" i="0" dirty="0">
                <a:solidFill>
                  <a:srgbClr val="D1D5DB"/>
                </a:solidFill>
                <a:effectLst/>
                <a:latin typeface="Söhne"/>
              </a:rPr>
              <a:t>(</a:t>
            </a:r>
            <a:r>
              <a:rPr lang="es-MX" sz="1600" b="0" i="0" dirty="0" err="1">
                <a:solidFill>
                  <a:srgbClr val="D1D5DB"/>
                </a:solidFill>
                <a:effectLst/>
                <a:latin typeface="Söhne"/>
              </a:rPr>
              <a:t>Collection</a:t>
            </a:r>
            <a:r>
              <a:rPr lang="es-MX" sz="1600" b="0" i="0" dirty="0">
                <a:solidFill>
                  <a:srgbClr val="D1D5DB"/>
                </a:solidFill>
                <a:effectLst/>
                <a:latin typeface="Söhne"/>
              </a:rPr>
              <a:t>&lt;?&gt; c): elimina todos los elementos del conjunto que no están presentes en la colección especificada.</a:t>
            </a:r>
          </a:p>
          <a:p>
            <a:pPr algn="l">
              <a:buFont typeface="+mj-lt"/>
              <a:buAutoNum type="arabicPeriod"/>
            </a:pPr>
            <a:r>
              <a:rPr lang="es-MX" sz="1600" b="0" i="0" dirty="0" err="1">
                <a:solidFill>
                  <a:srgbClr val="D1D5DB"/>
                </a:solidFill>
                <a:effectLst/>
                <a:latin typeface="Söhne"/>
              </a:rPr>
              <a:t>removeAll</a:t>
            </a:r>
            <a:r>
              <a:rPr lang="es-MX" sz="1600" b="0" i="0" dirty="0">
                <a:solidFill>
                  <a:srgbClr val="D1D5DB"/>
                </a:solidFill>
                <a:effectLst/>
                <a:latin typeface="Söhne"/>
              </a:rPr>
              <a:t>(</a:t>
            </a:r>
            <a:r>
              <a:rPr lang="es-MX" sz="1600" b="0" i="0" dirty="0" err="1">
                <a:solidFill>
                  <a:srgbClr val="D1D5DB"/>
                </a:solidFill>
                <a:effectLst/>
                <a:latin typeface="Söhne"/>
              </a:rPr>
              <a:t>Collection</a:t>
            </a:r>
            <a:r>
              <a:rPr lang="es-MX" sz="1600" b="0" i="0" dirty="0">
                <a:solidFill>
                  <a:srgbClr val="D1D5DB"/>
                </a:solidFill>
                <a:effectLst/>
                <a:latin typeface="Söhne"/>
              </a:rPr>
              <a:t>&lt;?&gt; c): elimina todos los elementos del conjunto que están presentes en la colección especificada.</a:t>
            </a:r>
          </a:p>
          <a:p>
            <a:pPr algn="l">
              <a:buFont typeface="+mj-lt"/>
              <a:buAutoNum type="arabicPeriod"/>
            </a:pPr>
            <a:r>
              <a:rPr lang="es-MX" sz="1600" b="0" i="0" dirty="0" err="1">
                <a:solidFill>
                  <a:srgbClr val="D1D5DB"/>
                </a:solidFill>
                <a:effectLst/>
                <a:latin typeface="Söhne"/>
              </a:rPr>
              <a:t>equals</a:t>
            </a:r>
            <a:r>
              <a:rPr lang="es-MX" sz="1600" b="0" i="0" dirty="0">
                <a:solidFill>
                  <a:srgbClr val="D1D5DB"/>
                </a:solidFill>
                <a:effectLst/>
                <a:latin typeface="Söhne"/>
              </a:rPr>
              <a:t>(</a:t>
            </a:r>
            <a:r>
              <a:rPr lang="es-MX" sz="1600" b="0" i="0" dirty="0" err="1">
                <a:solidFill>
                  <a:srgbClr val="D1D5DB"/>
                </a:solidFill>
                <a:effectLst/>
                <a:latin typeface="Söhne"/>
              </a:rPr>
              <a:t>Object</a:t>
            </a:r>
            <a:r>
              <a:rPr lang="es-MX" sz="1600" b="0" i="0" dirty="0">
                <a:solidFill>
                  <a:srgbClr val="D1D5DB"/>
                </a:solidFill>
                <a:effectLst/>
                <a:latin typeface="Söhne"/>
              </a:rPr>
              <a:t> o): devuelve verdadero si el conjunto especificado es igual a este conjunto.</a:t>
            </a:r>
          </a:p>
          <a:p>
            <a:pPr algn="l">
              <a:buFont typeface="+mj-lt"/>
              <a:buAutoNum type="arabicPeriod"/>
            </a:pPr>
            <a:r>
              <a:rPr lang="es-MX" sz="1600" b="0" i="0" dirty="0" err="1">
                <a:solidFill>
                  <a:srgbClr val="D1D5DB"/>
                </a:solidFill>
                <a:effectLst/>
                <a:latin typeface="Söhne"/>
              </a:rPr>
              <a:t>hashCode</a:t>
            </a:r>
            <a:r>
              <a:rPr lang="es-MX" sz="1600" b="0" i="0" dirty="0">
                <a:solidFill>
                  <a:srgbClr val="D1D5DB"/>
                </a:solidFill>
                <a:effectLst/>
                <a:latin typeface="Söhne"/>
              </a:rPr>
              <a:t>(): devuelve el valor de hash de este conjunto.</a:t>
            </a:r>
          </a:p>
          <a:p>
            <a:pPr algn="l">
              <a:buFont typeface="+mj-lt"/>
              <a:buAutoNum type="arabicPeriod"/>
            </a:pPr>
            <a:r>
              <a:rPr lang="es-MX" sz="1600" b="0" i="0" dirty="0" err="1">
                <a:solidFill>
                  <a:srgbClr val="D1D5DB"/>
                </a:solidFill>
                <a:effectLst/>
                <a:latin typeface="Söhne"/>
              </a:rPr>
              <a:t>spliterator</a:t>
            </a:r>
            <a:r>
              <a:rPr lang="es-MX" sz="1600" b="0" i="0" dirty="0">
                <a:solidFill>
                  <a:srgbClr val="D1D5DB"/>
                </a:solidFill>
                <a:effectLst/>
                <a:latin typeface="Söhne"/>
              </a:rPr>
              <a:t>(): devuelve un </a:t>
            </a:r>
            <a:r>
              <a:rPr lang="es-MX" sz="1600" b="0" i="0" dirty="0" err="1">
                <a:solidFill>
                  <a:srgbClr val="D1D5DB"/>
                </a:solidFill>
                <a:effectLst/>
                <a:latin typeface="Söhne"/>
              </a:rPr>
              <a:t>Spliterator</a:t>
            </a:r>
            <a:r>
              <a:rPr lang="es-MX" sz="1600" b="0" i="0" dirty="0">
                <a:solidFill>
                  <a:srgbClr val="D1D5DB"/>
                </a:solidFill>
                <a:effectLst/>
                <a:latin typeface="Söhne"/>
              </a:rPr>
              <a:t> sobre los elementos del conjunto.</a:t>
            </a:r>
          </a:p>
          <a:p>
            <a:pPr algn="l">
              <a:buFont typeface="+mj-lt"/>
              <a:buAutoNum type="arabicPeriod"/>
            </a:pPr>
            <a:r>
              <a:rPr lang="es-MX" sz="1600" b="0" i="0" dirty="0" err="1">
                <a:solidFill>
                  <a:srgbClr val="D1D5DB"/>
                </a:solidFill>
                <a:effectLst/>
                <a:latin typeface="Söhne"/>
              </a:rPr>
              <a:t>stream</a:t>
            </a:r>
            <a:r>
              <a:rPr lang="es-MX" sz="1600" b="0" i="0" dirty="0">
                <a:solidFill>
                  <a:srgbClr val="D1D5DB"/>
                </a:solidFill>
                <a:effectLst/>
                <a:latin typeface="Söhne"/>
              </a:rPr>
              <a:t>(): devuelve un </a:t>
            </a:r>
            <a:r>
              <a:rPr lang="es-MX" sz="1600" b="0" i="0" dirty="0" err="1">
                <a:solidFill>
                  <a:srgbClr val="D1D5DB"/>
                </a:solidFill>
                <a:effectLst/>
                <a:latin typeface="Söhne"/>
              </a:rPr>
              <a:t>Stream</a:t>
            </a:r>
            <a:r>
              <a:rPr lang="es-MX" sz="1600" b="0" i="0" dirty="0">
                <a:solidFill>
                  <a:srgbClr val="D1D5DB"/>
                </a:solidFill>
                <a:effectLst/>
                <a:latin typeface="Söhne"/>
              </a:rPr>
              <a:t> sobre los elementos del conjunto.</a:t>
            </a:r>
          </a:p>
          <a:p>
            <a:pPr algn="l">
              <a:buFont typeface="+mj-lt"/>
              <a:buAutoNum type="arabicPeriod"/>
            </a:pPr>
            <a:r>
              <a:rPr lang="es-MX" sz="1600" b="0" i="0" dirty="0" err="1">
                <a:solidFill>
                  <a:srgbClr val="D1D5DB"/>
                </a:solidFill>
                <a:effectLst/>
                <a:latin typeface="Söhne"/>
              </a:rPr>
              <a:t>parallelStream</a:t>
            </a:r>
            <a:r>
              <a:rPr lang="es-MX" sz="1600" b="0" i="0" dirty="0">
                <a:solidFill>
                  <a:srgbClr val="D1D5DB"/>
                </a:solidFill>
                <a:effectLst/>
                <a:latin typeface="Söhne"/>
              </a:rPr>
              <a:t>(): devuelve un </a:t>
            </a:r>
            <a:r>
              <a:rPr lang="es-MX" sz="1600" b="0" i="0" dirty="0" err="1">
                <a:solidFill>
                  <a:srgbClr val="D1D5DB"/>
                </a:solidFill>
                <a:effectLst/>
                <a:latin typeface="Söhne"/>
              </a:rPr>
              <a:t>Stream</a:t>
            </a:r>
            <a:r>
              <a:rPr lang="es-MX" sz="1600" b="0" i="0" dirty="0">
                <a:solidFill>
                  <a:srgbClr val="D1D5DB"/>
                </a:solidFill>
                <a:effectLst/>
                <a:latin typeface="Söhne"/>
              </a:rPr>
              <a:t> paralelo sobre los elementos del conjunto.</a:t>
            </a:r>
          </a:p>
          <a:p>
            <a:pPr algn="l">
              <a:buFont typeface="+mj-lt"/>
              <a:buAutoNum type="arabicPeriod"/>
            </a:pPr>
            <a:endParaRPr lang="es-MX" sz="1600" b="0" i="0" dirty="0">
              <a:solidFill>
                <a:schemeClr val="tx1"/>
              </a:solidFill>
              <a:effectLst/>
              <a:latin typeface="Söhne"/>
            </a:endParaRPr>
          </a:p>
          <a:p>
            <a:endParaRPr lang="es-MX" sz="1600" dirty="0">
              <a:solidFill>
                <a:schemeClr val="tx1"/>
              </a:solidFill>
            </a:endParaRPr>
          </a:p>
        </p:txBody>
      </p:sp>
      <p:pic>
        <p:nvPicPr>
          <p:cNvPr id="5" name="Imagen 4">
            <a:extLst>
              <a:ext uri="{FF2B5EF4-FFF2-40B4-BE49-F238E27FC236}">
                <a16:creationId xmlns:a16="http://schemas.microsoft.com/office/drawing/2014/main" id="{E1DB5AEA-DCE0-979B-1BC9-79456D457392}"/>
              </a:ext>
            </a:extLst>
          </p:cNvPr>
          <p:cNvPicPr>
            <a:picLocks noChangeAspect="1"/>
          </p:cNvPicPr>
          <p:nvPr/>
        </p:nvPicPr>
        <p:blipFill rotWithShape="1">
          <a:blip r:embed="rId2"/>
          <a:srcRect l="1" r="29342"/>
          <a:stretch/>
        </p:blipFill>
        <p:spPr>
          <a:xfrm>
            <a:off x="501339" y="246825"/>
            <a:ext cx="4467092" cy="1804362"/>
          </a:xfrm>
          <a:prstGeom prst="rect">
            <a:avLst/>
          </a:prstGeom>
        </p:spPr>
      </p:pic>
      <p:sp>
        <p:nvSpPr>
          <p:cNvPr id="6" name="Marcador de contenido 2">
            <a:extLst>
              <a:ext uri="{FF2B5EF4-FFF2-40B4-BE49-F238E27FC236}">
                <a16:creationId xmlns:a16="http://schemas.microsoft.com/office/drawing/2014/main" id="{869F961E-51DE-4BE0-F978-86387F5346C4}"/>
              </a:ext>
            </a:extLst>
          </p:cNvPr>
          <p:cNvSpPr txBox="1">
            <a:spLocks/>
          </p:cNvSpPr>
          <p:nvPr/>
        </p:nvSpPr>
        <p:spPr>
          <a:xfrm>
            <a:off x="5508909" y="498813"/>
            <a:ext cx="6430779" cy="639056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mj-lt"/>
              <a:buAutoNum type="arabicPeriod"/>
            </a:pPr>
            <a:r>
              <a:rPr lang="es-MX">
                <a:solidFill>
                  <a:schemeClr val="tx1"/>
                </a:solidFill>
                <a:effectLst/>
                <a:latin typeface="Söhne"/>
              </a:rPr>
              <a:t>add(E e): agrega un elemento al conjunto si no existe ya en él.</a:t>
            </a:r>
          </a:p>
          <a:p>
            <a:pPr>
              <a:buFont typeface="+mj-lt"/>
              <a:buAutoNum type="arabicPeriod"/>
            </a:pPr>
            <a:r>
              <a:rPr lang="es-MX">
                <a:solidFill>
                  <a:schemeClr val="tx1"/>
                </a:solidFill>
                <a:effectLst/>
                <a:latin typeface="Söhne"/>
              </a:rPr>
              <a:t>remove(Object o): elimina el elemento especificado del conjunto si existe.</a:t>
            </a:r>
          </a:p>
          <a:p>
            <a:pPr>
              <a:buFont typeface="+mj-lt"/>
              <a:buAutoNum type="arabicPeriod"/>
            </a:pPr>
            <a:r>
              <a:rPr lang="es-MX">
                <a:solidFill>
                  <a:schemeClr val="tx1"/>
                </a:solidFill>
                <a:effectLst/>
                <a:latin typeface="Söhne"/>
              </a:rPr>
              <a:t>contains(Object o): devuelve verdadero si el conjunto contiene el elemento especificado.</a:t>
            </a:r>
          </a:p>
          <a:p>
            <a:pPr>
              <a:buFont typeface="+mj-lt"/>
              <a:buAutoNum type="arabicPeriod"/>
            </a:pPr>
            <a:r>
              <a:rPr lang="es-MX">
                <a:solidFill>
                  <a:schemeClr val="tx1"/>
                </a:solidFill>
                <a:effectLst/>
                <a:latin typeface="Söhne"/>
              </a:rPr>
              <a:t>isEmpty(): devuelve verdadero si el conjunto está vacío.</a:t>
            </a:r>
          </a:p>
          <a:p>
            <a:pPr>
              <a:buFont typeface="+mj-lt"/>
              <a:buAutoNum type="arabicPeriod"/>
            </a:pPr>
            <a:r>
              <a:rPr lang="es-MX">
                <a:solidFill>
                  <a:schemeClr val="tx1"/>
                </a:solidFill>
                <a:effectLst/>
                <a:latin typeface="Söhne"/>
              </a:rPr>
              <a:t>size(): devuelve el número de elementos en el conjunto.</a:t>
            </a:r>
          </a:p>
          <a:p>
            <a:pPr>
              <a:buFont typeface="+mj-lt"/>
              <a:buAutoNum type="arabicPeriod"/>
            </a:pPr>
            <a:r>
              <a:rPr lang="es-MX">
                <a:solidFill>
                  <a:schemeClr val="tx1"/>
                </a:solidFill>
                <a:effectLst/>
                <a:latin typeface="Söhne"/>
              </a:rPr>
              <a:t>clear(): elimina todos los elementos del conjunto.</a:t>
            </a:r>
          </a:p>
          <a:p>
            <a:pPr>
              <a:buFont typeface="+mj-lt"/>
              <a:buAutoNum type="arabicPeriod"/>
            </a:pPr>
            <a:r>
              <a:rPr lang="es-MX">
                <a:solidFill>
                  <a:schemeClr val="tx1"/>
                </a:solidFill>
                <a:effectLst/>
                <a:latin typeface="Söhne"/>
              </a:rPr>
              <a:t>iterator(): devuelve un iterador sobre los elementos del conjunto.</a:t>
            </a:r>
          </a:p>
          <a:p>
            <a:pPr>
              <a:buFont typeface="+mj-lt"/>
              <a:buAutoNum type="arabicPeriod"/>
            </a:pPr>
            <a:r>
              <a:rPr lang="es-MX">
                <a:solidFill>
                  <a:schemeClr val="tx1"/>
                </a:solidFill>
                <a:effectLst/>
                <a:latin typeface="Söhne"/>
              </a:rPr>
              <a:t>toArray(): devuelve un array que contiene todos los elementos del conjunto.</a:t>
            </a:r>
            <a:r>
              <a:rPr lang="es-MX">
                <a:solidFill>
                  <a:srgbClr val="D1D5DB"/>
                </a:solidFill>
                <a:effectLst/>
                <a:latin typeface="Söhne"/>
              </a:rPr>
              <a:t> clone(): crea una copia superficial del conjunto.</a:t>
            </a:r>
          </a:p>
          <a:p>
            <a:pPr>
              <a:buFont typeface="+mj-lt"/>
              <a:buAutoNum type="arabicPeriod"/>
            </a:pPr>
            <a:r>
              <a:rPr lang="es-MX">
                <a:solidFill>
                  <a:srgbClr val="D1D5DB"/>
                </a:solidFill>
                <a:effectLst/>
                <a:latin typeface="Söhne"/>
              </a:rPr>
              <a:t>addAll(Collection&lt;? extends E&gt; c): agrega todos los elementos de la colección especificada al conjunto.</a:t>
            </a:r>
          </a:p>
          <a:p>
            <a:pPr>
              <a:buFont typeface="+mj-lt"/>
              <a:buAutoNum type="arabicPeriod"/>
            </a:pPr>
            <a:endParaRPr lang="es-MX">
              <a:solidFill>
                <a:schemeClr val="tx1"/>
              </a:solidFill>
              <a:effectLst/>
              <a:latin typeface="Söhne"/>
            </a:endParaRPr>
          </a:p>
          <a:p>
            <a:endParaRPr lang="es-MX" dirty="0">
              <a:solidFill>
                <a:schemeClr val="tx1"/>
              </a:solidFill>
            </a:endParaRPr>
          </a:p>
        </p:txBody>
      </p:sp>
    </p:spTree>
    <p:extLst>
      <p:ext uri="{BB962C8B-B14F-4D97-AF65-F5344CB8AC3E}">
        <p14:creationId xmlns:p14="http://schemas.microsoft.com/office/powerpoint/2010/main" val="1999262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a:bodyPr>
          <a:lstStyle/>
          <a:p>
            <a:r>
              <a:rPr lang="es-MX" dirty="0" err="1">
                <a:solidFill>
                  <a:srgbClr val="FFFF00"/>
                </a:solidFill>
              </a:rPr>
              <a:t>List</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5782456"/>
          </a:xfrm>
        </p:spPr>
        <p:txBody>
          <a:bodyPr>
            <a:normAutofit fontScale="92500" lnSpcReduction="20000"/>
          </a:bodyPr>
          <a:lstStyle/>
          <a:p>
            <a:pPr marL="36900" indent="0">
              <a:buNone/>
            </a:pPr>
            <a:r>
              <a:rPr lang="es-MX" dirty="0">
                <a:solidFill>
                  <a:schemeClr val="accent2">
                    <a:lumMod val="40000"/>
                    <a:lumOff val="60000"/>
                  </a:schemeClr>
                </a:solidFill>
                <a:effectLst/>
                <a:latin typeface="Arial" panose="020B0604020202020204" pitchFamily="34" charset="0"/>
                <a:cs typeface="Arial" panose="020B0604020202020204" pitchFamily="34" charset="0"/>
              </a:rPr>
              <a:t>E</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s una interfaz que representa una </a:t>
            </a:r>
            <a:r>
              <a:rPr lang="es-MX" b="0" i="0" dirty="0">
                <a:solidFill>
                  <a:srgbClr val="0070C0"/>
                </a:solidFill>
                <a:effectLst/>
                <a:latin typeface="Arial" panose="020B0604020202020204" pitchFamily="34" charset="0"/>
                <a:cs typeface="Arial" panose="020B0604020202020204" pitchFamily="34" charset="0"/>
              </a:rPr>
              <a:t>lista ordenada de elementos. sí admite elementos duplicados. </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A parte de los métodos heredados de </a:t>
            </a: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Collection</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añade métodos que permiten mejorar los siguientes puntos:</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Acceso posicional a elementos: manipula elementos en función de su posición en la lista.</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Búsqueda de elementos: busca un elemento concreto de la lista y devuelve su posición.</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Iteración sobre elementos: mejora el </a:t>
            </a:r>
            <a:r>
              <a:rPr lang="es-MX" b="1" i="0" dirty="0" err="1">
                <a:solidFill>
                  <a:schemeClr val="accent2">
                    <a:lumMod val="40000"/>
                    <a:lumOff val="60000"/>
                  </a:schemeClr>
                </a:solidFill>
                <a:effectLst/>
                <a:latin typeface="Roboto Slab" pitchFamily="2" charset="0"/>
              </a:rPr>
              <a:t>Iterator</a:t>
            </a:r>
            <a:r>
              <a:rPr lang="es-MX" b="0" i="0" dirty="0">
                <a:solidFill>
                  <a:schemeClr val="accent2">
                    <a:lumMod val="40000"/>
                    <a:lumOff val="60000"/>
                  </a:schemeClr>
                </a:solidFill>
                <a:effectLst/>
                <a:latin typeface="Roboto Slab" pitchFamily="2" charset="0"/>
              </a:rPr>
              <a:t> por defecto.</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Rango de operación: permite realizar ciertas operaciones sobre </a:t>
            </a:r>
            <a:r>
              <a:rPr lang="es-MX" b="0" i="0" dirty="0" err="1">
                <a:solidFill>
                  <a:schemeClr val="accent2">
                    <a:lumMod val="40000"/>
                    <a:lumOff val="60000"/>
                  </a:schemeClr>
                </a:solidFill>
                <a:effectLst/>
                <a:latin typeface="Roboto Slab" pitchFamily="2" charset="0"/>
              </a:rPr>
              <a:t>ragos</a:t>
            </a:r>
            <a:r>
              <a:rPr lang="es-MX" b="0" i="0" dirty="0">
                <a:solidFill>
                  <a:schemeClr val="accent2">
                    <a:lumMod val="40000"/>
                    <a:lumOff val="60000"/>
                  </a:schemeClr>
                </a:solidFill>
                <a:effectLst/>
                <a:latin typeface="Roboto Slab" pitchFamily="2" charset="0"/>
              </a:rPr>
              <a:t> de elementos dentro de la propia lista.</a:t>
            </a:r>
          </a:p>
          <a:p>
            <a:pPr marL="36900" indent="0">
              <a:buNone/>
            </a:pPr>
            <a:endParaRPr lang="es-MX" b="0" i="0" dirty="0">
              <a:solidFill>
                <a:schemeClr val="accent2">
                  <a:lumMod val="40000"/>
                  <a:lumOff val="60000"/>
                </a:schemeClr>
              </a:solidFill>
              <a:effectLst/>
              <a:latin typeface="Arial" panose="020B0604020202020204" pitchFamily="34" charset="0"/>
              <a:cs typeface="Arial" panose="020B0604020202020204" pitchFamily="34" charset="0"/>
            </a:endParaRPr>
          </a:p>
          <a:p>
            <a:pPr marL="36900" indent="0">
              <a:buNone/>
            </a:pP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Ejemplos de implementaciones de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incluyen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ArrayList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LinkedList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y Vector</a:t>
            </a:r>
          </a:p>
          <a:p>
            <a:pPr algn="l">
              <a:buFont typeface="Arial" panose="020B0604020202020204" pitchFamily="34" charset="0"/>
              <a:buChar char="•"/>
            </a:pP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ArrayList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esta es la implementación típica. Se basa en un </a:t>
            </a:r>
            <a:r>
              <a:rPr lang="es-MX" b="0" i="1" dirty="0">
                <a:solidFill>
                  <a:schemeClr val="accent2">
                    <a:lumMod val="40000"/>
                    <a:lumOff val="60000"/>
                  </a:schemeClr>
                </a:solidFill>
                <a:effectLst/>
                <a:latin typeface="Arial" panose="020B0604020202020204" pitchFamily="34" charset="0"/>
                <a:cs typeface="Arial" panose="020B0604020202020204" pitchFamily="34" charset="0"/>
              </a:rPr>
              <a:t>array</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redimensionable</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que aumenta su tamaño según crece la colección de elementos. Es la que mejor rendimiento tiene sobre la mayoría de situaciones.</a:t>
            </a:r>
          </a:p>
          <a:p>
            <a:pPr algn="l">
              <a:buFont typeface="Arial" panose="020B0604020202020204" pitchFamily="34" charset="0"/>
              <a:buChar char="•"/>
            </a:pP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LinkedList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esta implementación permite que mejore el rendimiento en ciertas ocasiones. Esta implementación se basa en una lista doblemente enlazada de los elementos, teniendo cada uno de los elementos un puntero al anterior y al siguiente elemento.</a:t>
            </a:r>
          </a:p>
          <a:p>
            <a:pPr marL="36900" indent="0" algn="l">
              <a:buNone/>
            </a:pPr>
            <a:r>
              <a:rPr lang="es-MX" b="0" i="0" dirty="0">
                <a:solidFill>
                  <a:schemeClr val="accent2">
                    <a:lumMod val="40000"/>
                    <a:lumOff val="60000"/>
                  </a:schemeClr>
                </a:solidFill>
                <a:effectLst/>
                <a:latin typeface="Arial" panose="020B0604020202020204" pitchFamily="34" charset="0"/>
                <a:cs typeface="Arial" panose="020B0604020202020204" pitchFamily="34" charset="0"/>
              </a:rPr>
              <a:t>Ninguna de estas implementaciones son sincronizadas; es decir, no se garantiza el estado del </a:t>
            </a: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si dos o más hilos acceden de forma concurrente al mismo.</a:t>
            </a:r>
          </a:p>
          <a:p>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36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12C33D-50F1-07B1-F4A7-60108630424C}"/>
              </a:ext>
            </a:extLst>
          </p:cNvPr>
          <p:cNvSpPr>
            <a:spLocks noGrp="1"/>
          </p:cNvSpPr>
          <p:nvPr>
            <p:ph idx="1"/>
          </p:nvPr>
        </p:nvSpPr>
        <p:spPr>
          <a:xfrm>
            <a:off x="6096000" y="201706"/>
            <a:ext cx="5710518" cy="6252881"/>
          </a:xfrm>
        </p:spPr>
        <p:txBody>
          <a:bodyPr>
            <a:normAutofit/>
          </a:bodyPr>
          <a:lstStyle/>
          <a:p>
            <a:pPr algn="l">
              <a:buFont typeface="+mj-lt"/>
              <a:buAutoNum type="arabicPeriod"/>
            </a:pPr>
            <a:r>
              <a:rPr lang="es-MX" sz="1800" b="0" i="0" dirty="0" err="1">
                <a:solidFill>
                  <a:srgbClr val="D1D5DB"/>
                </a:solidFill>
                <a:effectLst/>
                <a:latin typeface="Söhne"/>
              </a:rPr>
              <a:t>add</a:t>
            </a:r>
            <a:r>
              <a:rPr lang="es-MX" sz="1800" b="0" i="0" dirty="0">
                <a:solidFill>
                  <a:srgbClr val="D1D5DB"/>
                </a:solidFill>
                <a:effectLst/>
                <a:latin typeface="Söhne"/>
              </a:rPr>
              <a:t>(E elemento): Este método agrega un elemento al final de la lista.</a:t>
            </a:r>
          </a:p>
          <a:p>
            <a:pPr algn="l">
              <a:buFont typeface="+mj-lt"/>
              <a:buAutoNum type="arabicPeriod"/>
            </a:pPr>
            <a:r>
              <a:rPr lang="es-MX" sz="1800" b="0" i="0" dirty="0" err="1">
                <a:solidFill>
                  <a:srgbClr val="D1D5DB"/>
                </a:solidFill>
                <a:effectLst/>
                <a:latin typeface="Söhne"/>
              </a:rPr>
              <a:t>add</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 elemento): Este método inserta un elemento en la lista en el índice especificado. Los elementos existentes se desplazan hacia la derecha para hacer espacio para el nuevo elemento.</a:t>
            </a:r>
          </a:p>
          <a:p>
            <a:pPr algn="l">
              <a:buFont typeface="+mj-lt"/>
              <a:buAutoNum type="arabicPeriod"/>
            </a:pPr>
            <a:r>
              <a:rPr lang="es-MX" sz="1800" b="0" i="0" dirty="0" err="1">
                <a:solidFill>
                  <a:srgbClr val="D1D5DB"/>
                </a:solidFill>
                <a:effectLst/>
                <a:latin typeface="Söhne"/>
              </a:rPr>
              <a:t>remove</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elimina el objeto especificado de la lista.</a:t>
            </a:r>
          </a:p>
          <a:p>
            <a:pPr algn="l">
              <a:buFont typeface="+mj-lt"/>
              <a:buAutoNum type="arabicPeriod"/>
            </a:pPr>
            <a:r>
              <a:rPr lang="es-MX" sz="1800" b="0" i="0" dirty="0" err="1">
                <a:solidFill>
                  <a:srgbClr val="D1D5DB"/>
                </a:solidFill>
                <a:effectLst/>
                <a:latin typeface="Söhne"/>
              </a:rPr>
              <a:t>remove</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Este método elimina el elemento en el índice especificado de la lista.</a:t>
            </a:r>
          </a:p>
          <a:p>
            <a:pPr algn="l">
              <a:buFont typeface="+mj-lt"/>
              <a:buAutoNum type="arabicPeriod"/>
            </a:pPr>
            <a:r>
              <a:rPr lang="es-MX" sz="1800" b="0" i="0" dirty="0" err="1">
                <a:solidFill>
                  <a:srgbClr val="D1D5DB"/>
                </a:solidFill>
                <a:effectLst/>
                <a:latin typeface="Söhne"/>
              </a:rPr>
              <a:t>get</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Este método devuelve el elemento en el índice especificado de la lista.</a:t>
            </a:r>
          </a:p>
          <a:p>
            <a:pPr algn="l">
              <a:buFont typeface="+mj-lt"/>
              <a:buAutoNum type="arabicPeriod"/>
            </a:pPr>
            <a:r>
              <a:rPr lang="es-MX" sz="1800" b="0" i="0" dirty="0">
                <a:solidFill>
                  <a:srgbClr val="D1D5DB"/>
                </a:solidFill>
                <a:effectLst/>
                <a:latin typeface="Söhne"/>
              </a:rPr>
              <a:t>set(</a:t>
            </a:r>
            <a:r>
              <a:rPr lang="es-MX" sz="1800" b="0" i="0" dirty="0" err="1">
                <a:solidFill>
                  <a:srgbClr val="D1D5DB"/>
                </a:solidFill>
                <a:effectLst/>
                <a:latin typeface="Söhne"/>
              </a:rPr>
              <a:t>int</a:t>
            </a:r>
            <a:r>
              <a:rPr lang="es-MX" sz="1800" b="0" i="0" dirty="0">
                <a:solidFill>
                  <a:srgbClr val="D1D5DB"/>
                </a:solidFill>
                <a:effectLst/>
                <a:latin typeface="Söhne"/>
              </a:rPr>
              <a:t> índice, E elemento): Este método establece el valor del elemento en el índice especificado de la lista.</a:t>
            </a:r>
          </a:p>
          <a:p>
            <a:pPr algn="l">
              <a:buFont typeface="+mj-lt"/>
              <a:buAutoNum type="arabicPeriod"/>
            </a:pPr>
            <a:r>
              <a:rPr lang="es-MX" sz="1800" b="0" i="0" dirty="0" err="1">
                <a:solidFill>
                  <a:srgbClr val="D1D5DB"/>
                </a:solidFill>
                <a:effectLst/>
                <a:latin typeface="Söhne"/>
              </a:rPr>
              <a:t>size</a:t>
            </a:r>
            <a:r>
              <a:rPr lang="es-MX" sz="1800" b="0" i="0" dirty="0">
                <a:solidFill>
                  <a:srgbClr val="D1D5DB"/>
                </a:solidFill>
                <a:effectLst/>
                <a:latin typeface="Söhne"/>
              </a:rPr>
              <a:t>(): Este método devuelve el número de elementos en la lista.</a:t>
            </a:r>
          </a:p>
          <a:p>
            <a:pPr algn="l">
              <a:buFont typeface="+mj-lt"/>
              <a:buAutoNum type="arabicPeriod"/>
            </a:pPr>
            <a:r>
              <a:rPr lang="es-MX" sz="1800" b="0" i="0" dirty="0" err="1">
                <a:solidFill>
                  <a:srgbClr val="D1D5DB"/>
                </a:solidFill>
                <a:effectLst/>
                <a:latin typeface="Söhne"/>
              </a:rPr>
              <a:t>clear</a:t>
            </a:r>
            <a:r>
              <a:rPr lang="es-MX" sz="1800" b="0" i="0" dirty="0">
                <a:solidFill>
                  <a:srgbClr val="D1D5DB"/>
                </a:solidFill>
                <a:effectLst/>
                <a:latin typeface="Söhne"/>
              </a:rPr>
              <a:t>(): Este método elimina todos los elementos de la lista.</a:t>
            </a:r>
          </a:p>
          <a:p>
            <a:endParaRPr lang="es-MX" sz="1800" dirty="0"/>
          </a:p>
        </p:txBody>
      </p:sp>
      <p:pic>
        <p:nvPicPr>
          <p:cNvPr id="5" name="Imagen 4">
            <a:extLst>
              <a:ext uri="{FF2B5EF4-FFF2-40B4-BE49-F238E27FC236}">
                <a16:creationId xmlns:a16="http://schemas.microsoft.com/office/drawing/2014/main" id="{D1768753-DFE8-5D35-D637-DCE092CE9880}"/>
              </a:ext>
            </a:extLst>
          </p:cNvPr>
          <p:cNvPicPr>
            <a:picLocks noChangeAspect="1"/>
          </p:cNvPicPr>
          <p:nvPr/>
        </p:nvPicPr>
        <p:blipFill>
          <a:blip r:embed="rId2"/>
          <a:stretch>
            <a:fillRect/>
          </a:stretch>
        </p:blipFill>
        <p:spPr>
          <a:xfrm>
            <a:off x="366093" y="524435"/>
            <a:ext cx="5521537" cy="1641162"/>
          </a:xfrm>
          <a:prstGeom prst="rect">
            <a:avLst/>
          </a:prstGeom>
        </p:spPr>
      </p:pic>
      <p:sp>
        <p:nvSpPr>
          <p:cNvPr id="6" name="Marcador de contenido 2">
            <a:extLst>
              <a:ext uri="{FF2B5EF4-FFF2-40B4-BE49-F238E27FC236}">
                <a16:creationId xmlns:a16="http://schemas.microsoft.com/office/drawing/2014/main" id="{1A5D9DA0-6A79-2721-6B58-19CE1D270075}"/>
              </a:ext>
            </a:extLst>
          </p:cNvPr>
          <p:cNvSpPr txBox="1">
            <a:spLocks/>
          </p:cNvSpPr>
          <p:nvPr/>
        </p:nvSpPr>
        <p:spPr>
          <a:xfrm>
            <a:off x="177112" y="2720789"/>
            <a:ext cx="5710518" cy="37337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mj-lt"/>
              <a:buAutoNum type="arabicPeriod"/>
            </a:pPr>
            <a:r>
              <a:rPr lang="es-MX" sz="1800" b="0" i="0" dirty="0" err="1">
                <a:solidFill>
                  <a:srgbClr val="D1D5DB"/>
                </a:solidFill>
                <a:effectLst/>
                <a:latin typeface="Söhne"/>
              </a:rPr>
              <a:t>indexOf</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devuelve el índice de la primera aparición del objeto especificado en la lista, o -1 si el objeto no se encuentra en la lista.</a:t>
            </a:r>
          </a:p>
          <a:p>
            <a:pPr algn="l">
              <a:buFont typeface="+mj-lt"/>
              <a:buAutoNum type="arabicPeriod"/>
            </a:pPr>
            <a:r>
              <a:rPr lang="es-MX" sz="1800" b="0" i="0" dirty="0" err="1">
                <a:solidFill>
                  <a:srgbClr val="D1D5DB"/>
                </a:solidFill>
                <a:effectLst/>
                <a:latin typeface="Söhne"/>
              </a:rPr>
              <a:t>contains</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devuelve true si la lista contiene el objeto especificado, o false si no lo contiene.</a:t>
            </a:r>
          </a:p>
          <a:p>
            <a:pPr algn="l">
              <a:buFont typeface="+mj-lt"/>
              <a:buAutoNum type="arabicPeriod"/>
            </a:pPr>
            <a:r>
              <a:rPr lang="es-MX" sz="1800" b="0" i="0" dirty="0" err="1">
                <a:solidFill>
                  <a:srgbClr val="D1D5DB"/>
                </a:solidFill>
                <a:effectLst/>
                <a:latin typeface="Söhne"/>
              </a:rPr>
              <a:t>toArray</a:t>
            </a:r>
            <a:r>
              <a:rPr lang="es-MX" sz="1800" b="0" i="0" dirty="0">
                <a:solidFill>
                  <a:srgbClr val="D1D5DB"/>
                </a:solidFill>
                <a:effectLst/>
                <a:latin typeface="Söhne"/>
              </a:rPr>
              <a:t>(): Este método devuelve un arreglo que contiene todos los elementos de la lista en orden.</a:t>
            </a:r>
          </a:p>
          <a:p>
            <a:pPr algn="l">
              <a:buFont typeface="+mj-lt"/>
              <a:buAutoNum type="arabicPeriod"/>
            </a:pPr>
            <a:r>
              <a:rPr lang="es-MX" sz="1800" b="0" i="0" dirty="0" err="1">
                <a:solidFill>
                  <a:srgbClr val="D1D5DB"/>
                </a:solidFill>
                <a:effectLst/>
                <a:latin typeface="Söhne"/>
              </a:rPr>
              <a:t>isEmpty</a:t>
            </a:r>
            <a:r>
              <a:rPr lang="es-MX" sz="1800" b="0" i="0" dirty="0">
                <a:solidFill>
                  <a:srgbClr val="D1D5DB"/>
                </a:solidFill>
                <a:effectLst/>
                <a:latin typeface="Söhne"/>
              </a:rPr>
              <a:t>(): Este método devuelve true si la lista no contiene elementos, o false si la lista contiene al menos un elemento.</a:t>
            </a:r>
          </a:p>
          <a:p>
            <a:endParaRPr lang="es-MX" sz="1800" dirty="0"/>
          </a:p>
        </p:txBody>
      </p:sp>
    </p:spTree>
    <p:extLst>
      <p:ext uri="{BB962C8B-B14F-4D97-AF65-F5344CB8AC3E}">
        <p14:creationId xmlns:p14="http://schemas.microsoft.com/office/powerpoint/2010/main" val="231033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CF7011-50BA-EFBE-61AD-92247154CA15}"/>
              </a:ext>
            </a:extLst>
          </p:cNvPr>
          <p:cNvSpPr>
            <a:spLocks noGrp="1"/>
          </p:cNvSpPr>
          <p:nvPr>
            <p:ph idx="1"/>
          </p:nvPr>
        </p:nvSpPr>
        <p:spPr>
          <a:xfrm>
            <a:off x="919119" y="1194567"/>
            <a:ext cx="10353762" cy="4058751"/>
          </a:xfrm>
        </p:spPr>
        <p:txBody>
          <a:bodyPr>
            <a:normAutofit lnSpcReduction="10000"/>
          </a:bodyPr>
          <a:lstStyle/>
          <a:p>
            <a:pPr algn="l"/>
            <a:r>
              <a:rPr lang="en-US" b="0" i="0" dirty="0">
                <a:solidFill>
                  <a:schemeClr val="tx1"/>
                </a:solidFill>
                <a:effectLst/>
                <a:latin typeface="Verdana" panose="020B0604030504040204" pitchFamily="34" charset="0"/>
              </a:rPr>
              <a:t>Java is a popular programming language, created in 1995.</a:t>
            </a:r>
          </a:p>
          <a:p>
            <a:pPr algn="l"/>
            <a:r>
              <a:rPr lang="en-US" b="0" i="0" dirty="0">
                <a:solidFill>
                  <a:schemeClr val="tx1"/>
                </a:solidFill>
                <a:effectLst/>
                <a:latin typeface="Verdana" panose="020B0604030504040204" pitchFamily="34" charset="0"/>
              </a:rPr>
              <a:t>It is owned by Oracle, and more than </a:t>
            </a:r>
            <a:r>
              <a:rPr lang="en-US" b="1" i="0" dirty="0">
                <a:solidFill>
                  <a:schemeClr val="tx1"/>
                </a:solidFill>
                <a:effectLst/>
                <a:latin typeface="Verdana" panose="020B0604030504040204" pitchFamily="34" charset="0"/>
              </a:rPr>
              <a:t>3 billion</a:t>
            </a:r>
            <a:r>
              <a:rPr lang="en-US" b="0" i="0" dirty="0">
                <a:solidFill>
                  <a:schemeClr val="tx1"/>
                </a:solidFill>
                <a:effectLst/>
                <a:latin typeface="Verdana" panose="020B0604030504040204" pitchFamily="34" charset="0"/>
              </a:rPr>
              <a:t> devices run Java.</a:t>
            </a:r>
          </a:p>
          <a:p>
            <a:pPr algn="l"/>
            <a:r>
              <a:rPr lang="en-US" b="0" i="0" dirty="0">
                <a:solidFill>
                  <a:schemeClr val="tx1"/>
                </a:solidFill>
                <a:effectLst/>
                <a:latin typeface="Verdana" panose="020B0604030504040204" pitchFamily="34" charset="0"/>
              </a:rPr>
              <a:t>It is used for:</a:t>
            </a:r>
          </a:p>
          <a:p>
            <a:pPr lvl="1">
              <a:buFont typeface="Arial" panose="020B0604020202020204" pitchFamily="34" charset="0"/>
              <a:buChar char="•"/>
            </a:pPr>
            <a:r>
              <a:rPr lang="en-US" b="0" i="0" dirty="0">
                <a:solidFill>
                  <a:schemeClr val="tx1"/>
                </a:solidFill>
                <a:effectLst/>
                <a:latin typeface="Verdana" panose="020B0604030504040204" pitchFamily="34" charset="0"/>
              </a:rPr>
              <a:t>Mobile applications (specially Android apps)</a:t>
            </a:r>
          </a:p>
          <a:p>
            <a:pPr lvl="1">
              <a:buFont typeface="Arial" panose="020B0604020202020204" pitchFamily="34" charset="0"/>
              <a:buChar char="•"/>
            </a:pPr>
            <a:r>
              <a:rPr lang="en-US" b="0" i="0" dirty="0">
                <a:solidFill>
                  <a:schemeClr val="tx1"/>
                </a:solidFill>
                <a:effectLst/>
                <a:latin typeface="Verdana" panose="020B0604030504040204" pitchFamily="34" charset="0"/>
              </a:rPr>
              <a:t>Desktop applications</a:t>
            </a:r>
          </a:p>
          <a:p>
            <a:pPr lvl="1">
              <a:buFont typeface="Arial" panose="020B0604020202020204" pitchFamily="34" charset="0"/>
              <a:buChar char="•"/>
            </a:pPr>
            <a:r>
              <a:rPr lang="en-US" b="0" i="0" dirty="0">
                <a:solidFill>
                  <a:schemeClr val="tx1"/>
                </a:solidFill>
                <a:effectLst/>
                <a:latin typeface="Verdana" panose="020B0604030504040204" pitchFamily="34" charset="0"/>
              </a:rPr>
              <a:t>Web applications</a:t>
            </a:r>
          </a:p>
          <a:p>
            <a:pPr lvl="1">
              <a:buFont typeface="Arial" panose="020B0604020202020204" pitchFamily="34" charset="0"/>
              <a:buChar char="•"/>
            </a:pPr>
            <a:r>
              <a:rPr lang="en-US" b="0" i="0" dirty="0">
                <a:solidFill>
                  <a:schemeClr val="tx1"/>
                </a:solidFill>
                <a:effectLst/>
                <a:latin typeface="Verdana" panose="020B0604030504040204" pitchFamily="34" charset="0"/>
              </a:rPr>
              <a:t>Web servers and application servers</a:t>
            </a:r>
          </a:p>
          <a:p>
            <a:pPr lvl="1">
              <a:buFont typeface="Arial" panose="020B0604020202020204" pitchFamily="34" charset="0"/>
              <a:buChar char="•"/>
            </a:pPr>
            <a:r>
              <a:rPr lang="en-US" b="0" i="0" dirty="0">
                <a:solidFill>
                  <a:schemeClr val="tx1"/>
                </a:solidFill>
                <a:effectLst/>
                <a:latin typeface="Verdana" panose="020B0604030504040204" pitchFamily="34" charset="0"/>
              </a:rPr>
              <a:t>Games</a:t>
            </a:r>
          </a:p>
          <a:p>
            <a:pPr lvl="1">
              <a:buFont typeface="Arial" panose="020B0604020202020204" pitchFamily="34" charset="0"/>
              <a:buChar char="•"/>
            </a:pPr>
            <a:r>
              <a:rPr lang="en-US" b="0" i="0" dirty="0">
                <a:solidFill>
                  <a:schemeClr val="tx1"/>
                </a:solidFill>
                <a:effectLst/>
                <a:latin typeface="Verdana" panose="020B0604030504040204" pitchFamily="34" charset="0"/>
              </a:rPr>
              <a:t>Database connection</a:t>
            </a:r>
          </a:p>
          <a:p>
            <a:pPr lvl="1">
              <a:buFont typeface="Arial" panose="020B0604020202020204" pitchFamily="34" charset="0"/>
              <a:buChar char="•"/>
            </a:pPr>
            <a:r>
              <a:rPr lang="en-US" b="0" i="0" dirty="0">
                <a:solidFill>
                  <a:schemeClr val="tx1"/>
                </a:solidFill>
                <a:effectLst/>
                <a:latin typeface="Verdana" panose="020B0604030504040204" pitchFamily="34" charset="0"/>
              </a:rPr>
              <a:t>And much, much more!</a:t>
            </a:r>
          </a:p>
          <a:p>
            <a:endParaRPr lang="es-MX" dirty="0">
              <a:solidFill>
                <a:schemeClr val="tx1"/>
              </a:solidFill>
            </a:endParaRPr>
          </a:p>
        </p:txBody>
      </p:sp>
    </p:spTree>
    <p:extLst>
      <p:ext uri="{BB962C8B-B14F-4D97-AF65-F5344CB8AC3E}">
        <p14:creationId xmlns:p14="http://schemas.microsoft.com/office/powerpoint/2010/main" val="3476705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a:bodyPr>
          <a:lstStyle/>
          <a:p>
            <a:r>
              <a:rPr lang="es-MX" dirty="0" err="1">
                <a:solidFill>
                  <a:srgbClr val="FFFF00"/>
                </a:solidFill>
              </a:rPr>
              <a:t>Map</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5782456"/>
          </a:xfrm>
        </p:spPr>
        <p:txBody>
          <a:bodyPr>
            <a:normAutofit fontScale="92500" lnSpcReduction="20000"/>
          </a:bodyPr>
          <a:lstStyle/>
          <a:p>
            <a:pPr marL="36900" indent="0">
              <a:buNone/>
            </a:pPr>
            <a:r>
              <a:rPr lang="es-MX" b="0" i="0" dirty="0">
                <a:solidFill>
                  <a:schemeClr val="tx1">
                    <a:lumMod val="95000"/>
                  </a:schemeClr>
                </a:solidFill>
                <a:effectLst/>
                <a:latin typeface="Söhne"/>
              </a:rPr>
              <a:t>es una interfaz que representa un conjunto de pares clave-valor, donde cada clave está asociada con un valor. Se pueden agregar, eliminar y buscar pares clave-valor en el mapa. </a:t>
            </a:r>
            <a:r>
              <a:rPr lang="es-MX" b="0" i="0" dirty="0">
                <a:solidFill>
                  <a:srgbClr val="0070C0"/>
                </a:solidFill>
                <a:effectLst/>
                <a:latin typeface="Roboto Slab" pitchFamily="2" charset="0"/>
              </a:rPr>
              <a:t>Esta interfaz no puede contener claves duplicadas </a:t>
            </a:r>
            <a:r>
              <a:rPr lang="es-MX" b="0" i="0" dirty="0">
                <a:solidFill>
                  <a:schemeClr val="tx1">
                    <a:lumMod val="95000"/>
                  </a:schemeClr>
                </a:solidFill>
                <a:effectLst/>
                <a:latin typeface="Roboto Slab" pitchFamily="2" charset="0"/>
              </a:rPr>
              <a:t>y; </a:t>
            </a:r>
            <a:r>
              <a:rPr lang="es-MX" b="0" i="0" dirty="0">
                <a:solidFill>
                  <a:srgbClr val="0070C0"/>
                </a:solidFill>
                <a:effectLst/>
                <a:latin typeface="Roboto Slab" pitchFamily="2" charset="0"/>
              </a:rPr>
              <a:t>cada una de dichas claves, sólo puede tener asociado un valor </a:t>
            </a:r>
            <a:r>
              <a:rPr lang="es-MX" b="0" i="0" dirty="0">
                <a:solidFill>
                  <a:schemeClr val="tx1">
                    <a:lumMod val="95000"/>
                  </a:schemeClr>
                </a:solidFill>
                <a:effectLst/>
                <a:latin typeface="Roboto Slab" pitchFamily="2" charset="0"/>
              </a:rPr>
              <a:t>como máximo.</a:t>
            </a:r>
            <a:r>
              <a:rPr lang="es-MX" b="0" i="0" dirty="0">
                <a:solidFill>
                  <a:schemeClr val="tx1">
                    <a:lumMod val="95000"/>
                  </a:schemeClr>
                </a:solidFill>
                <a:effectLst/>
                <a:latin typeface="Söhne"/>
              </a:rPr>
              <a:t> Ejemplos de implementaciones de </a:t>
            </a:r>
            <a:r>
              <a:rPr lang="es-MX" b="0" i="0" dirty="0" err="1">
                <a:solidFill>
                  <a:schemeClr val="tx1">
                    <a:lumMod val="95000"/>
                  </a:schemeClr>
                </a:solidFill>
                <a:effectLst/>
                <a:latin typeface="Söhne"/>
              </a:rPr>
              <a:t>Map</a:t>
            </a:r>
            <a:r>
              <a:rPr lang="es-MX" b="0" i="0" dirty="0">
                <a:solidFill>
                  <a:schemeClr val="tx1">
                    <a:lumMod val="95000"/>
                  </a:schemeClr>
                </a:solidFill>
                <a:effectLst/>
                <a:latin typeface="Söhne"/>
              </a:rPr>
              <a:t> incluyen </a:t>
            </a:r>
            <a:r>
              <a:rPr lang="es-MX" b="0" i="0" dirty="0" err="1">
                <a:solidFill>
                  <a:schemeClr val="tx1">
                    <a:lumMod val="95000"/>
                  </a:schemeClr>
                </a:solidFill>
                <a:effectLst/>
                <a:latin typeface="Söhne"/>
              </a:rPr>
              <a:t>HashMap</a:t>
            </a:r>
            <a:r>
              <a:rPr lang="es-MX" b="0" i="0" dirty="0">
                <a:solidFill>
                  <a:schemeClr val="tx1">
                    <a:lumMod val="95000"/>
                  </a:schemeClr>
                </a:solidFill>
                <a:effectLst/>
                <a:latin typeface="Söhne"/>
              </a:rPr>
              <a:t>, </a:t>
            </a:r>
            <a:r>
              <a:rPr lang="es-MX" b="0" i="0" dirty="0" err="1">
                <a:solidFill>
                  <a:schemeClr val="tx1">
                    <a:lumMod val="95000"/>
                  </a:schemeClr>
                </a:solidFill>
                <a:effectLst/>
                <a:latin typeface="Söhne"/>
              </a:rPr>
              <a:t>TreeMap</a:t>
            </a:r>
            <a:r>
              <a:rPr lang="es-MX" b="0" i="0" dirty="0">
                <a:solidFill>
                  <a:schemeClr val="tx1">
                    <a:lumMod val="95000"/>
                  </a:schemeClr>
                </a:solidFill>
                <a:effectLst/>
                <a:latin typeface="Söhne"/>
              </a:rPr>
              <a:t> y </a:t>
            </a:r>
            <a:r>
              <a:rPr lang="es-MX" b="0" i="0" dirty="0" err="1">
                <a:solidFill>
                  <a:schemeClr val="tx1">
                    <a:lumMod val="95000"/>
                  </a:schemeClr>
                </a:solidFill>
                <a:effectLst/>
                <a:latin typeface="Söhne"/>
              </a:rPr>
              <a:t>LinkedHashMap</a:t>
            </a:r>
            <a:r>
              <a:rPr lang="es-MX" b="0" i="0" dirty="0">
                <a:solidFill>
                  <a:schemeClr val="tx1">
                    <a:lumMod val="95000"/>
                  </a:schemeClr>
                </a:solidFill>
                <a:effectLst/>
                <a:latin typeface="Söhne"/>
              </a:rPr>
              <a:t>.</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 este implementación almacena las claves en una tabla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Es la implementación con mejor rendimiento de todas pero no garantiza ningún orden a la hora de realizar iteraciones. Esta implementación proporciona tiempos constantes en las operaciones básicas siempre y cuando la función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disperse de forma correcta los elementos dentro de la tabla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Es importante definir el tamaño inicial de la tabla ya que este tamaño marcará el rendimiento de esta implementación.</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TreeMap</a:t>
            </a:r>
            <a:r>
              <a:rPr lang="es-MX" b="0" i="0" dirty="0">
                <a:solidFill>
                  <a:schemeClr val="tx1">
                    <a:lumMod val="95000"/>
                  </a:schemeClr>
                </a:solidFill>
                <a:effectLst/>
                <a:latin typeface="Roboto Slab" pitchFamily="2" charset="0"/>
              </a:rPr>
              <a:t>: esta implementación almacena las claves ordenándolas en función de sus valores. Es bastante más lento que </a:t>
            </a:r>
            <a:r>
              <a:rPr lang="es-MX" b="0" i="1"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 Las claves almacenadas deben implementar la interfaz </a:t>
            </a:r>
            <a:r>
              <a:rPr lang="es-MX" b="1" i="0" dirty="0">
                <a:solidFill>
                  <a:schemeClr val="tx1">
                    <a:lumMod val="95000"/>
                  </a:schemeClr>
                </a:solidFill>
                <a:effectLst/>
                <a:latin typeface="Roboto Slab" pitchFamily="2" charset="0"/>
              </a:rPr>
              <a:t>Comparable</a:t>
            </a:r>
            <a:r>
              <a:rPr lang="es-MX" b="0" i="0" dirty="0">
                <a:solidFill>
                  <a:schemeClr val="tx1">
                    <a:lumMod val="95000"/>
                  </a:schemeClr>
                </a:solidFill>
                <a:effectLst/>
                <a:latin typeface="Roboto Slab" pitchFamily="2" charset="0"/>
              </a:rPr>
              <a:t>. Esta implementación garantiza, siempre, un rendimiento de </a:t>
            </a:r>
            <a:r>
              <a:rPr lang="es-MX" b="0" i="1" dirty="0">
                <a:solidFill>
                  <a:schemeClr val="tx1">
                    <a:lumMod val="95000"/>
                  </a:schemeClr>
                </a:solidFill>
                <a:effectLst/>
                <a:latin typeface="Roboto Slab" pitchFamily="2" charset="0"/>
              </a:rPr>
              <a:t>log(N)</a:t>
            </a:r>
            <a:r>
              <a:rPr lang="es-MX" b="0" i="0" dirty="0">
                <a:solidFill>
                  <a:schemeClr val="tx1">
                    <a:lumMod val="95000"/>
                  </a:schemeClr>
                </a:solidFill>
                <a:effectLst/>
                <a:latin typeface="Roboto Slab" pitchFamily="2" charset="0"/>
              </a:rPr>
              <a:t> en las operaciones básicas, debido a la estructura de árbol empleada para almacenar los elementos.</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LinkedHashMap</a:t>
            </a:r>
            <a:r>
              <a:rPr lang="es-MX" b="0" i="0" dirty="0">
                <a:solidFill>
                  <a:schemeClr val="tx1">
                    <a:lumMod val="95000"/>
                  </a:schemeClr>
                </a:solidFill>
                <a:effectLst/>
                <a:latin typeface="Roboto Slab" pitchFamily="2" charset="0"/>
              </a:rPr>
              <a:t>: esta implementación almacena las claves en función del orden de inserción. Es, simplemente, un poco más costosa que </a:t>
            </a:r>
            <a:r>
              <a:rPr lang="es-MX" b="1" i="0"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a:t>
            </a:r>
          </a:p>
          <a:p>
            <a:pPr marL="36900" indent="0" algn="l">
              <a:buNone/>
            </a:pPr>
            <a:r>
              <a:rPr lang="es-MX" b="0" i="0" dirty="0">
                <a:solidFill>
                  <a:schemeClr val="tx1">
                    <a:lumMod val="95000"/>
                  </a:schemeClr>
                </a:solidFill>
                <a:effectLst/>
                <a:latin typeface="Roboto Slab" pitchFamily="2" charset="0"/>
              </a:rPr>
              <a:t>Ninguna de estas implementaciones son sincronizadas; es decir, no se garantiza el estado del </a:t>
            </a:r>
            <a:r>
              <a:rPr lang="es-MX" b="1" i="0" dirty="0" err="1">
                <a:solidFill>
                  <a:schemeClr val="tx1">
                    <a:lumMod val="95000"/>
                  </a:schemeClr>
                </a:solidFill>
                <a:effectLst/>
                <a:latin typeface="Roboto Slab" pitchFamily="2" charset="0"/>
              </a:rPr>
              <a:t>Map</a:t>
            </a:r>
            <a:r>
              <a:rPr lang="es-MX" b="0" i="0" dirty="0">
                <a:solidFill>
                  <a:schemeClr val="tx1">
                    <a:lumMod val="95000"/>
                  </a:schemeClr>
                </a:solidFill>
                <a:effectLst/>
                <a:latin typeface="Roboto Slab" pitchFamily="2" charset="0"/>
              </a:rPr>
              <a:t> si dos o más hilos acceden de forma concurrente al mismo. Esto se puede solucionar empleando una serie de métodos que actúan de </a:t>
            </a:r>
            <a:r>
              <a:rPr lang="es-MX" b="0" i="1" dirty="0" err="1">
                <a:solidFill>
                  <a:schemeClr val="tx1">
                    <a:lumMod val="95000"/>
                  </a:schemeClr>
                </a:solidFill>
                <a:effectLst/>
                <a:latin typeface="Roboto Slab" pitchFamily="2" charset="0"/>
              </a:rPr>
              <a:t>wrapper</a:t>
            </a:r>
            <a:r>
              <a:rPr lang="es-MX" b="0" i="0" dirty="0">
                <a:solidFill>
                  <a:schemeClr val="tx1">
                    <a:lumMod val="95000"/>
                  </a:schemeClr>
                </a:solidFill>
                <a:effectLst/>
                <a:latin typeface="Roboto Slab" pitchFamily="2" charset="0"/>
              </a:rPr>
              <a:t> para dotar a estas colecciones de esta falta de sincronización:</a:t>
            </a:r>
          </a:p>
          <a:p>
            <a:pPr marL="36900" indent="0">
              <a:buNone/>
            </a:pPr>
            <a:endParaRPr lang="es-MX"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686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D47932-53D3-BE91-B695-D3B39B1E025E}"/>
              </a:ext>
            </a:extLst>
          </p:cNvPr>
          <p:cNvPicPr>
            <a:picLocks noChangeAspect="1"/>
          </p:cNvPicPr>
          <p:nvPr/>
        </p:nvPicPr>
        <p:blipFill>
          <a:blip r:embed="rId2"/>
          <a:stretch>
            <a:fillRect/>
          </a:stretch>
        </p:blipFill>
        <p:spPr>
          <a:xfrm>
            <a:off x="6780627" y="2082019"/>
            <a:ext cx="5411373" cy="1987744"/>
          </a:xfrm>
          <a:prstGeom prst="rect">
            <a:avLst/>
          </a:prstGeom>
        </p:spPr>
      </p:pic>
      <p:pic>
        <p:nvPicPr>
          <p:cNvPr id="8" name="Imagen 7">
            <a:extLst>
              <a:ext uri="{FF2B5EF4-FFF2-40B4-BE49-F238E27FC236}">
                <a16:creationId xmlns:a16="http://schemas.microsoft.com/office/drawing/2014/main" id="{D6DBD114-FAC6-C0E3-555C-B8C20A0B8521}"/>
              </a:ext>
            </a:extLst>
          </p:cNvPr>
          <p:cNvPicPr>
            <a:picLocks noChangeAspect="1"/>
          </p:cNvPicPr>
          <p:nvPr/>
        </p:nvPicPr>
        <p:blipFill>
          <a:blip r:embed="rId3"/>
          <a:stretch>
            <a:fillRect/>
          </a:stretch>
        </p:blipFill>
        <p:spPr>
          <a:xfrm>
            <a:off x="0" y="1"/>
            <a:ext cx="6669978" cy="6858000"/>
          </a:xfrm>
          <a:prstGeom prst="rect">
            <a:avLst/>
          </a:prstGeom>
        </p:spPr>
      </p:pic>
    </p:spTree>
    <p:extLst>
      <p:ext uri="{BB962C8B-B14F-4D97-AF65-F5344CB8AC3E}">
        <p14:creationId xmlns:p14="http://schemas.microsoft.com/office/powerpoint/2010/main" val="389520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361766" y="0"/>
            <a:ext cx="1659940" cy="727023"/>
          </a:xfrm>
        </p:spPr>
        <p:txBody>
          <a:bodyPr>
            <a:normAutofit/>
          </a:bodyPr>
          <a:lstStyle/>
          <a:p>
            <a:r>
              <a:rPr lang="es-MX" dirty="0" err="1">
                <a:solidFill>
                  <a:srgbClr val="FFFF00"/>
                </a:solidFill>
              </a:rPr>
              <a:t>Queue</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83904" y="727023"/>
            <a:ext cx="11340059" cy="5782456"/>
          </a:xfrm>
        </p:spPr>
        <p:txBody>
          <a:bodyPr>
            <a:normAutofit/>
          </a:bodyPr>
          <a:lstStyle/>
          <a:p>
            <a:pPr marL="36900" indent="0">
              <a:buNone/>
            </a:pPr>
            <a:r>
              <a:rPr lang="es-MX" b="0" i="0" dirty="0">
                <a:solidFill>
                  <a:srgbClr val="D1D5DB"/>
                </a:solidFill>
                <a:effectLst/>
                <a:latin typeface="Söhne"/>
              </a:rPr>
              <a:t>es una interfaz que representa una cola de elementos, donde el primer elemento que se agrega es el primero en salir (FIFO). Se pueden agregar y eliminar elementos, y se pueden obtener los elementos en la cola. Ejemplos de implementaciones de </a:t>
            </a:r>
            <a:r>
              <a:rPr lang="es-MX" b="0" i="0" dirty="0" err="1">
                <a:solidFill>
                  <a:srgbClr val="D1D5DB"/>
                </a:solidFill>
                <a:effectLst/>
                <a:latin typeface="Söhne"/>
              </a:rPr>
              <a:t>Queue</a:t>
            </a:r>
            <a:r>
              <a:rPr lang="es-MX" b="0" i="0" dirty="0">
                <a:solidFill>
                  <a:srgbClr val="D1D5DB"/>
                </a:solidFill>
                <a:effectLst/>
                <a:latin typeface="Söhne"/>
              </a:rPr>
              <a:t> incluyen </a:t>
            </a:r>
            <a:r>
              <a:rPr lang="es-MX" b="0" i="0" dirty="0" err="1">
                <a:solidFill>
                  <a:srgbClr val="D1D5DB"/>
                </a:solidFill>
                <a:effectLst/>
                <a:latin typeface="Söhne"/>
              </a:rPr>
              <a:t>LinkedList</a:t>
            </a:r>
            <a:r>
              <a:rPr lang="es-MX" b="0" i="0" dirty="0">
                <a:solidFill>
                  <a:srgbClr val="D1D5DB"/>
                </a:solidFill>
                <a:effectLst/>
                <a:latin typeface="Söhne"/>
              </a:rPr>
              <a:t> y </a:t>
            </a:r>
            <a:r>
              <a:rPr lang="es-MX" b="0" i="0" dirty="0" err="1">
                <a:solidFill>
                  <a:srgbClr val="D1D5DB"/>
                </a:solidFill>
                <a:effectLst/>
                <a:latin typeface="Söhne"/>
              </a:rPr>
              <a:t>PriorityQueue</a:t>
            </a:r>
            <a:r>
              <a:rPr lang="es-MX" b="0" i="0" dirty="0">
                <a:solidFill>
                  <a:srgbClr val="D1D5DB"/>
                </a:solidFill>
                <a:effectLst/>
                <a:latin typeface="Söhne"/>
              </a:rPr>
              <a:t>.</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435FCD4-F202-DEEC-71CD-3209CF2DD502}"/>
              </a:ext>
            </a:extLst>
          </p:cNvPr>
          <p:cNvPicPr>
            <a:picLocks noChangeAspect="1"/>
          </p:cNvPicPr>
          <p:nvPr/>
        </p:nvPicPr>
        <p:blipFill>
          <a:blip r:embed="rId2"/>
          <a:stretch>
            <a:fillRect/>
          </a:stretch>
        </p:blipFill>
        <p:spPr>
          <a:xfrm>
            <a:off x="6211868" y="3073001"/>
            <a:ext cx="5980132" cy="1875517"/>
          </a:xfrm>
          <a:prstGeom prst="rect">
            <a:avLst/>
          </a:prstGeom>
        </p:spPr>
      </p:pic>
      <p:sp>
        <p:nvSpPr>
          <p:cNvPr id="6" name="CuadroTexto 5">
            <a:extLst>
              <a:ext uri="{FF2B5EF4-FFF2-40B4-BE49-F238E27FC236}">
                <a16:creationId xmlns:a16="http://schemas.microsoft.com/office/drawing/2014/main" id="{D9DF6BDA-C53A-B849-F78F-A25869D64D78}"/>
              </a:ext>
            </a:extLst>
          </p:cNvPr>
          <p:cNvSpPr txBox="1"/>
          <p:nvPr/>
        </p:nvSpPr>
        <p:spPr>
          <a:xfrm>
            <a:off x="309280" y="2056686"/>
            <a:ext cx="5786719" cy="4801314"/>
          </a:xfrm>
          <a:prstGeom prst="rect">
            <a:avLst/>
          </a:prstGeom>
          <a:noFill/>
        </p:spPr>
        <p:txBody>
          <a:bodyPr wrap="square" rtlCol="0">
            <a:spAutoFit/>
          </a:bodyPr>
          <a:lstStyle/>
          <a:p>
            <a:pPr algn="l">
              <a:buFont typeface="+mj-lt"/>
              <a:buAutoNum type="arabicPeriod"/>
            </a:pPr>
            <a:r>
              <a:rPr lang="es-MX" b="0" i="0" dirty="0" err="1">
                <a:solidFill>
                  <a:srgbClr val="D1D5DB"/>
                </a:solidFill>
                <a:effectLst/>
                <a:latin typeface="Söhne"/>
              </a:rPr>
              <a:t>add</a:t>
            </a:r>
            <a:r>
              <a:rPr lang="es-MX" b="0" i="0" dirty="0">
                <a:solidFill>
                  <a:srgbClr val="D1D5DB"/>
                </a:solidFill>
                <a:effectLst/>
                <a:latin typeface="Söhne"/>
              </a:rPr>
              <a:t>(E </a:t>
            </a:r>
            <a:r>
              <a:rPr lang="es-MX" b="0" i="0" dirty="0" err="1">
                <a:solidFill>
                  <a:srgbClr val="D1D5DB"/>
                </a:solidFill>
                <a:effectLst/>
                <a:latin typeface="Söhne"/>
              </a:rPr>
              <a:t>element</a:t>
            </a:r>
            <a:r>
              <a:rPr lang="es-MX" b="0" i="0" dirty="0">
                <a:solidFill>
                  <a:srgbClr val="D1D5DB"/>
                </a:solidFill>
                <a:effectLst/>
                <a:latin typeface="Söhne"/>
              </a:rPr>
              <a:t>): agrega el elemento especificado a la cola si es posible hacerlo inmediatamente sin violar la capacidad máxima.</a:t>
            </a:r>
          </a:p>
          <a:p>
            <a:pPr algn="l">
              <a:buFont typeface="+mj-lt"/>
              <a:buAutoNum type="arabicPeriod"/>
            </a:pPr>
            <a:r>
              <a:rPr lang="es-MX" b="0" i="0" dirty="0" err="1">
                <a:solidFill>
                  <a:srgbClr val="D1D5DB"/>
                </a:solidFill>
                <a:effectLst/>
                <a:latin typeface="Söhne"/>
              </a:rPr>
              <a:t>offer</a:t>
            </a:r>
            <a:r>
              <a:rPr lang="es-MX" b="0" i="0" dirty="0">
                <a:solidFill>
                  <a:srgbClr val="D1D5DB"/>
                </a:solidFill>
                <a:effectLst/>
                <a:latin typeface="Söhne"/>
              </a:rPr>
              <a:t>(E </a:t>
            </a:r>
            <a:r>
              <a:rPr lang="es-MX" b="0" i="0" dirty="0" err="1">
                <a:solidFill>
                  <a:srgbClr val="D1D5DB"/>
                </a:solidFill>
                <a:effectLst/>
                <a:latin typeface="Söhne"/>
              </a:rPr>
              <a:t>element</a:t>
            </a:r>
            <a:r>
              <a:rPr lang="es-MX" b="0" i="0" dirty="0">
                <a:solidFill>
                  <a:srgbClr val="D1D5DB"/>
                </a:solidFill>
                <a:effectLst/>
                <a:latin typeface="Söhne"/>
              </a:rPr>
              <a:t>): intenta agregar el elemento especificado a la cola si es posible hacerlo inmediatamente sin violar la capacidad máxima.</a:t>
            </a:r>
          </a:p>
          <a:p>
            <a:pPr algn="l">
              <a:buFont typeface="+mj-lt"/>
              <a:buAutoNum type="arabicPeriod"/>
            </a:pPr>
            <a:r>
              <a:rPr lang="es-MX" b="0" i="0" dirty="0" err="1">
                <a:solidFill>
                  <a:srgbClr val="D1D5DB"/>
                </a:solidFill>
                <a:effectLst/>
                <a:latin typeface="Söhne"/>
              </a:rPr>
              <a:t>remove</a:t>
            </a:r>
            <a:r>
              <a:rPr lang="es-MX" b="0" i="0" dirty="0">
                <a:solidFill>
                  <a:srgbClr val="D1D5DB"/>
                </a:solidFill>
                <a:effectLst/>
                <a:latin typeface="Söhne"/>
              </a:rPr>
              <a:t>(): elimina y devuelve el primer elemento de la cola. Si la cola está vacía, se lanza una excepción </a:t>
            </a:r>
            <a:r>
              <a:rPr lang="es-MX" b="0" i="0" dirty="0" err="1">
                <a:solidFill>
                  <a:srgbClr val="D1D5DB"/>
                </a:solidFill>
                <a:effectLst/>
                <a:latin typeface="Söhne"/>
              </a:rPr>
              <a:t>NoSuchElementException</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poll</a:t>
            </a:r>
            <a:r>
              <a:rPr lang="es-MX" b="0" i="0" dirty="0">
                <a:solidFill>
                  <a:srgbClr val="D1D5DB"/>
                </a:solidFill>
                <a:effectLst/>
                <a:latin typeface="Söhne"/>
              </a:rPr>
              <a:t>(): elimina y devuelve el primer elemento de la cola. Si la cola está vacía, devuelve </a:t>
            </a:r>
            <a:r>
              <a:rPr lang="es-MX" b="0" i="0" dirty="0" err="1">
                <a:solidFill>
                  <a:srgbClr val="D1D5DB"/>
                </a:solidFill>
                <a:effectLst/>
                <a:latin typeface="Söhne"/>
              </a:rPr>
              <a:t>null</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element</a:t>
            </a:r>
            <a:r>
              <a:rPr lang="es-MX" b="0" i="0" dirty="0">
                <a:solidFill>
                  <a:srgbClr val="D1D5DB"/>
                </a:solidFill>
                <a:effectLst/>
                <a:latin typeface="Söhne"/>
              </a:rPr>
              <a:t>(): devuelve el primer elemento de la cola sin eliminarlo. Si la cola está vacía, se lanza una excepción </a:t>
            </a:r>
            <a:r>
              <a:rPr lang="es-MX" b="0" i="0" dirty="0" err="1">
                <a:solidFill>
                  <a:srgbClr val="D1D5DB"/>
                </a:solidFill>
                <a:effectLst/>
                <a:latin typeface="Söhne"/>
              </a:rPr>
              <a:t>NoSuchElementException</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peek</a:t>
            </a:r>
            <a:r>
              <a:rPr lang="es-MX" b="0" i="0" dirty="0">
                <a:solidFill>
                  <a:srgbClr val="D1D5DB"/>
                </a:solidFill>
                <a:effectLst/>
                <a:latin typeface="Söhne"/>
              </a:rPr>
              <a:t>(): devuelve el primer elemento de la cola sin eliminarlo. Si la cola está vacía, devuelve </a:t>
            </a:r>
            <a:r>
              <a:rPr lang="es-MX" b="0" i="0" dirty="0" err="1">
                <a:solidFill>
                  <a:srgbClr val="D1D5DB"/>
                </a:solidFill>
                <a:effectLst/>
                <a:latin typeface="Söhne"/>
              </a:rPr>
              <a:t>null</a:t>
            </a:r>
            <a:r>
              <a:rPr lang="es-MX" b="0" i="0" dirty="0">
                <a:solidFill>
                  <a:srgbClr val="D1D5DB"/>
                </a:solidFill>
                <a:effectLst/>
                <a:latin typeface="Söhne"/>
              </a:rPr>
              <a:t>.</a:t>
            </a:r>
          </a:p>
          <a:p>
            <a:endParaRPr lang="es-MX" dirty="0"/>
          </a:p>
        </p:txBody>
      </p:sp>
    </p:spTree>
    <p:extLst>
      <p:ext uri="{BB962C8B-B14F-4D97-AF65-F5344CB8AC3E}">
        <p14:creationId xmlns:p14="http://schemas.microsoft.com/office/powerpoint/2010/main" val="28924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fontScale="90000"/>
          </a:bodyPr>
          <a:lstStyle/>
          <a:p>
            <a:r>
              <a:rPr lang="es-MX" dirty="0" err="1">
                <a:solidFill>
                  <a:srgbClr val="FFFF00"/>
                </a:solidFill>
              </a:rPr>
              <a:t>Stack</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955623"/>
          </a:xfrm>
        </p:spPr>
        <p:txBody>
          <a:bodyPr>
            <a:normAutofit/>
          </a:bodyPr>
          <a:lstStyle/>
          <a:p>
            <a:pPr marL="36900" indent="0">
              <a:buNone/>
            </a:pPr>
            <a:r>
              <a:rPr lang="es-MX" b="0" i="0" dirty="0">
                <a:solidFill>
                  <a:srgbClr val="D1D5DB"/>
                </a:solidFill>
                <a:effectLst/>
                <a:latin typeface="Söhne"/>
              </a:rPr>
              <a:t>es una clase que representa una pila de elementos, donde el último elemento que se agrega es el primero en salir (LIFO). Se pueden agregar y eliminar elementos, y se pueden obtener los elementos en la pila.</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DA526173-B72F-67FA-31FA-BAA10DCB59E0}"/>
              </a:ext>
            </a:extLst>
          </p:cNvPr>
          <p:cNvPicPr>
            <a:picLocks noChangeAspect="1"/>
          </p:cNvPicPr>
          <p:nvPr/>
        </p:nvPicPr>
        <p:blipFill>
          <a:blip r:embed="rId2"/>
          <a:stretch>
            <a:fillRect/>
          </a:stretch>
        </p:blipFill>
        <p:spPr>
          <a:xfrm>
            <a:off x="6095999" y="2995893"/>
            <a:ext cx="5827068" cy="2140884"/>
          </a:xfrm>
          <a:prstGeom prst="rect">
            <a:avLst/>
          </a:prstGeom>
        </p:spPr>
      </p:pic>
      <p:sp>
        <p:nvSpPr>
          <p:cNvPr id="7" name="Marcador de contenido 2">
            <a:extLst>
              <a:ext uri="{FF2B5EF4-FFF2-40B4-BE49-F238E27FC236}">
                <a16:creationId xmlns:a16="http://schemas.microsoft.com/office/drawing/2014/main" id="{795CCBD2-A27E-1757-40C6-2FB575FF9E26}"/>
              </a:ext>
            </a:extLst>
          </p:cNvPr>
          <p:cNvSpPr txBox="1">
            <a:spLocks/>
          </p:cNvSpPr>
          <p:nvPr/>
        </p:nvSpPr>
        <p:spPr>
          <a:xfrm>
            <a:off x="524582" y="1828800"/>
            <a:ext cx="5230759" cy="48543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MX" b="0" i="0" dirty="0" err="1">
                <a:solidFill>
                  <a:srgbClr val="D1D5DB"/>
                </a:solidFill>
                <a:effectLst/>
                <a:latin typeface="Söhne"/>
              </a:rPr>
              <a:t>push</a:t>
            </a:r>
            <a:r>
              <a:rPr lang="es-MX" b="0" i="0" dirty="0">
                <a:solidFill>
                  <a:srgbClr val="D1D5DB"/>
                </a:solidFill>
                <a:effectLst/>
                <a:latin typeface="Söhne"/>
              </a:rPr>
              <a:t>(E elemento): Agrega un elemento a la pila</a:t>
            </a:r>
          </a:p>
          <a:p>
            <a:pPr marL="36900" indent="0">
              <a:buNone/>
            </a:pPr>
            <a:r>
              <a:rPr lang="es-MX" b="0" i="0" dirty="0">
                <a:solidFill>
                  <a:srgbClr val="D1D5DB"/>
                </a:solidFill>
                <a:effectLst/>
                <a:latin typeface="Söhne"/>
              </a:rPr>
              <a:t>pop(): Elimina y devuelve el elemento en la parte superior de la pila.</a:t>
            </a:r>
          </a:p>
          <a:p>
            <a:pPr marL="36900" indent="0">
              <a:buFont typeface="Wingdings 2" charset="2"/>
              <a:buNone/>
            </a:pPr>
            <a:r>
              <a:rPr lang="es-MX" b="0" i="0" dirty="0" err="1">
                <a:solidFill>
                  <a:srgbClr val="D1D5DB"/>
                </a:solidFill>
                <a:effectLst/>
                <a:latin typeface="Söhne"/>
              </a:rPr>
              <a:t>peek</a:t>
            </a:r>
            <a:r>
              <a:rPr lang="es-MX" b="0" i="0" dirty="0">
                <a:solidFill>
                  <a:srgbClr val="D1D5DB"/>
                </a:solidFill>
                <a:effectLst/>
                <a:latin typeface="Söhne"/>
              </a:rPr>
              <a:t>(): Devuelve el elemento en la parte superior de la pila sin eliminarlo</a:t>
            </a:r>
          </a:p>
          <a:p>
            <a:pPr marL="36900" indent="0">
              <a:buFont typeface="Wingdings 2" charset="2"/>
              <a:buNone/>
            </a:pPr>
            <a:r>
              <a:rPr lang="es-MX" b="0" i="0" dirty="0" err="1">
                <a:solidFill>
                  <a:srgbClr val="D1D5DB"/>
                </a:solidFill>
                <a:effectLst/>
                <a:latin typeface="Söhne"/>
              </a:rPr>
              <a:t>empty</a:t>
            </a:r>
            <a:r>
              <a:rPr lang="es-MX" b="0" i="0" dirty="0">
                <a:solidFill>
                  <a:srgbClr val="D1D5DB"/>
                </a:solidFill>
                <a:effectLst/>
                <a:latin typeface="Söhne"/>
              </a:rPr>
              <a:t>(): Devuelve true si la pila está vacía, de lo contrario, devuelve false</a:t>
            </a:r>
            <a:endParaRPr lang="es-MX" dirty="0">
              <a:solidFill>
                <a:srgbClr val="D1D5DB"/>
              </a:solidFill>
              <a:effectLst/>
              <a:latin typeface="Söhne"/>
            </a:endParaRPr>
          </a:p>
          <a:p>
            <a:pPr marL="36900" indent="0">
              <a:buNone/>
            </a:pPr>
            <a:r>
              <a:rPr lang="es-MX" b="0" i="0" dirty="0" err="1">
                <a:solidFill>
                  <a:srgbClr val="D1D5DB"/>
                </a:solidFill>
                <a:effectLst/>
                <a:latin typeface="Söhne"/>
              </a:rPr>
              <a:t>search</a:t>
            </a:r>
            <a:r>
              <a:rPr lang="es-MX" b="0" i="0" dirty="0">
                <a:solidFill>
                  <a:srgbClr val="D1D5DB"/>
                </a:solidFill>
                <a:effectLst/>
                <a:latin typeface="Söhne"/>
              </a:rPr>
              <a:t>(</a:t>
            </a:r>
            <a:r>
              <a:rPr lang="es-MX" b="0" i="0" dirty="0" err="1">
                <a:solidFill>
                  <a:srgbClr val="D1D5DB"/>
                </a:solidFill>
                <a:effectLst/>
                <a:latin typeface="Söhne"/>
              </a:rPr>
              <a:t>Object</a:t>
            </a:r>
            <a:r>
              <a:rPr lang="es-MX" b="0" i="0" dirty="0">
                <a:solidFill>
                  <a:srgbClr val="D1D5DB"/>
                </a:solidFill>
                <a:effectLst/>
                <a:latin typeface="Söhne"/>
              </a:rPr>
              <a:t> o): Busca el elemento especificado en la pila y devuelve su posición basada en 1. Si el elemento no se encuentra en la pila, devuelve -1.</a:t>
            </a:r>
          </a:p>
          <a:p>
            <a:pPr marL="36900" indent="0">
              <a:buFont typeface="Wingdings 2" charset="2"/>
              <a:buNone/>
            </a:pPr>
            <a:r>
              <a:rPr lang="es-MX" b="0" i="0" dirty="0">
                <a:solidFill>
                  <a:srgbClr val="D1D5DB"/>
                </a:solidFill>
                <a:effectLst/>
                <a:latin typeface="Söhne"/>
              </a:rPr>
              <a:t>también se pueden utilizar métodos como </a:t>
            </a:r>
            <a:r>
              <a:rPr lang="es-MX" b="0" i="0" dirty="0" err="1">
                <a:solidFill>
                  <a:srgbClr val="D1D5DB"/>
                </a:solidFill>
                <a:effectLst/>
                <a:latin typeface="Söhne"/>
              </a:rPr>
              <a:t>add</a:t>
            </a:r>
            <a:r>
              <a:rPr lang="es-MX" b="0" i="0" dirty="0">
                <a:solidFill>
                  <a:srgbClr val="D1D5DB"/>
                </a:solidFill>
                <a:effectLst/>
                <a:latin typeface="Söhne"/>
              </a:rPr>
              <a:t>(), </a:t>
            </a:r>
            <a:r>
              <a:rPr lang="es-MX" b="0" i="0" dirty="0" err="1">
                <a:solidFill>
                  <a:srgbClr val="D1D5DB"/>
                </a:solidFill>
                <a:effectLst/>
                <a:latin typeface="Söhne"/>
              </a:rPr>
              <a:t>remove</a:t>
            </a:r>
            <a:r>
              <a:rPr lang="es-MX" b="0" i="0" dirty="0">
                <a:solidFill>
                  <a:srgbClr val="D1D5DB"/>
                </a:solidFill>
                <a:effectLst/>
                <a:latin typeface="Söhne"/>
              </a:rPr>
              <a:t>() y </a:t>
            </a:r>
            <a:r>
              <a:rPr lang="es-MX" b="0" i="0" dirty="0" err="1">
                <a:solidFill>
                  <a:srgbClr val="D1D5DB"/>
                </a:solidFill>
                <a:effectLst/>
                <a:latin typeface="Söhne"/>
              </a:rPr>
              <a:t>size</a:t>
            </a:r>
            <a:r>
              <a:rPr lang="es-MX" b="0" i="0" dirty="0">
                <a:solidFill>
                  <a:srgbClr val="D1D5DB"/>
                </a:solidFill>
                <a:effectLst/>
                <a:latin typeface="Söhne"/>
              </a:rPr>
              <a:t>().</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087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ce between List, Set, Map (Java) – HeelpBook">
            <a:extLst>
              <a:ext uri="{FF2B5EF4-FFF2-40B4-BE49-F238E27FC236}">
                <a16:creationId xmlns:a16="http://schemas.microsoft.com/office/drawing/2014/main" id="{EBFA1907-9A31-24A4-6D9A-70F00B3D0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909" y="725300"/>
            <a:ext cx="9864182" cy="540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5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37E031C-946D-7C99-4DB1-C6040488C7B1}"/>
              </a:ext>
            </a:extLst>
          </p:cNvPr>
          <p:cNvSpPr>
            <a:spLocks noGrp="1"/>
          </p:cNvSpPr>
          <p:nvPr>
            <p:ph idx="1"/>
          </p:nvPr>
        </p:nvSpPr>
        <p:spPr>
          <a:xfrm>
            <a:off x="416858" y="389965"/>
            <a:ext cx="11241741" cy="6037729"/>
          </a:xfrm>
        </p:spPr>
        <p:txBody>
          <a:bodyPr>
            <a:normAutofit/>
          </a:bodyPr>
          <a:lstStyle/>
          <a:p>
            <a:pPr marL="36900" indent="0">
              <a:buNone/>
            </a:pPr>
            <a:r>
              <a:rPr lang="es-MX" sz="2400" dirty="0">
                <a:solidFill>
                  <a:srgbClr val="D1D5DB"/>
                </a:solidFill>
                <a:effectLst/>
                <a:latin typeface="Söhne"/>
              </a:rPr>
              <a:t>U</a:t>
            </a:r>
            <a:r>
              <a:rPr lang="es-MX" sz="2400" b="0" i="0" dirty="0">
                <a:solidFill>
                  <a:srgbClr val="D1D5DB"/>
                </a:solidFill>
                <a:effectLst/>
                <a:latin typeface="Söhne"/>
              </a:rPr>
              <a:t>na </a:t>
            </a:r>
            <a:r>
              <a:rPr lang="es-MX" sz="2400" b="0" i="0" dirty="0">
                <a:solidFill>
                  <a:srgbClr val="00FFCC"/>
                </a:solidFill>
                <a:effectLst/>
                <a:latin typeface="Söhne"/>
              </a:rPr>
              <a:t>clase</a:t>
            </a:r>
            <a:r>
              <a:rPr lang="es-MX" sz="2400" b="0" i="0" dirty="0">
                <a:solidFill>
                  <a:srgbClr val="D1D5DB"/>
                </a:solidFill>
                <a:effectLst/>
                <a:latin typeface="Söhne"/>
              </a:rPr>
              <a:t> es una plantilla o </a:t>
            </a:r>
            <a:r>
              <a:rPr lang="es-MX" sz="2400" b="0" i="0" u="sng" dirty="0">
                <a:solidFill>
                  <a:srgbClr val="D1D5DB"/>
                </a:solidFill>
                <a:effectLst/>
                <a:latin typeface="Söhne"/>
              </a:rPr>
              <a:t>modelo que define la estructura y el comportamiento de un tipo de objeto</a:t>
            </a:r>
            <a:r>
              <a:rPr lang="es-MX" sz="2400" b="0" i="0" dirty="0">
                <a:solidFill>
                  <a:srgbClr val="D1D5DB"/>
                </a:solidFill>
                <a:effectLst/>
                <a:latin typeface="Söhne"/>
              </a:rPr>
              <a:t>. Una clase puede contener campos/atributos (variables), métodos (funciones), constructores y otros elementos que describen las características y las acciones que un objeto de ese tipo puede realizar.</a:t>
            </a:r>
          </a:p>
          <a:p>
            <a:pPr marL="36900" indent="0">
              <a:buNone/>
            </a:pPr>
            <a:r>
              <a:rPr lang="es-MX" sz="2400" b="0" i="0" dirty="0">
                <a:solidFill>
                  <a:srgbClr val="D1D5DB"/>
                </a:solidFill>
                <a:effectLst/>
                <a:latin typeface="Söhne"/>
              </a:rPr>
              <a:t>Por otro lado, un </a:t>
            </a:r>
            <a:r>
              <a:rPr lang="es-MX" sz="2400" b="0" i="0" dirty="0">
                <a:solidFill>
                  <a:srgbClr val="00FFCC"/>
                </a:solidFill>
                <a:effectLst/>
                <a:latin typeface="Söhne"/>
              </a:rPr>
              <a:t>objeto</a:t>
            </a:r>
            <a:r>
              <a:rPr lang="es-MX" sz="2400" b="0" i="0" dirty="0">
                <a:solidFill>
                  <a:srgbClr val="D1D5DB"/>
                </a:solidFill>
                <a:effectLst/>
                <a:latin typeface="Söhne"/>
              </a:rPr>
              <a:t> </a:t>
            </a:r>
            <a:r>
              <a:rPr lang="es-MX" sz="2400" b="0" i="0" u="sng" dirty="0">
                <a:solidFill>
                  <a:srgbClr val="D1D5DB"/>
                </a:solidFill>
                <a:effectLst/>
                <a:latin typeface="Söhne"/>
              </a:rPr>
              <a:t>es una instancia (una copia) de una clase, creado a partir de la plantilla o modelo de la clase</a:t>
            </a:r>
            <a:r>
              <a:rPr lang="es-MX" sz="2400" b="0" i="0" dirty="0">
                <a:solidFill>
                  <a:srgbClr val="D1D5DB"/>
                </a:solidFill>
                <a:effectLst/>
                <a:latin typeface="Söhne"/>
              </a:rPr>
              <a:t>. Un objeto tiene un estado (valor de los campos), comportamiento (acciones realizadas mediante los métodos) y una identidad única (identificador de objeto).</a:t>
            </a:r>
          </a:p>
          <a:p>
            <a:pPr marL="36900" indent="0">
              <a:buNone/>
            </a:pPr>
            <a:endParaRPr lang="es-MX" sz="2400" dirty="0"/>
          </a:p>
        </p:txBody>
      </p:sp>
      <p:pic>
        <p:nvPicPr>
          <p:cNvPr id="4098" name="Picture 2" descr="Fundamentos de Programación Orientada a Objetos">
            <a:extLst>
              <a:ext uri="{FF2B5EF4-FFF2-40B4-BE49-F238E27FC236}">
                <a16:creationId xmlns:a16="http://schemas.microsoft.com/office/drawing/2014/main" id="{7B9F7F27-60D1-B071-FB44-FACB9C141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473" y="3606108"/>
            <a:ext cx="5375030" cy="308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87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 ¿Qué es la Programación orientada a objetos? | EDteam">
            <a:extLst>
              <a:ext uri="{FF2B5EF4-FFF2-40B4-BE49-F238E27FC236}">
                <a16:creationId xmlns:a16="http://schemas.microsoft.com/office/drawing/2014/main" id="{F6CC2FAB-FD11-8942-3EBB-D8FE9F353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81" r="-5685"/>
          <a:stretch/>
        </p:blipFill>
        <p:spPr bwMode="auto">
          <a:xfrm>
            <a:off x="1952065" y="0"/>
            <a:ext cx="82878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6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743A033-FC7D-582D-398F-45E62F87578D}"/>
              </a:ext>
            </a:extLst>
          </p:cNvPr>
          <p:cNvPicPr>
            <a:picLocks noChangeAspect="1"/>
          </p:cNvPicPr>
          <p:nvPr/>
        </p:nvPicPr>
        <p:blipFill>
          <a:blip r:embed="rId2"/>
          <a:stretch>
            <a:fillRect/>
          </a:stretch>
        </p:blipFill>
        <p:spPr>
          <a:xfrm>
            <a:off x="112542" y="942024"/>
            <a:ext cx="5736088" cy="4973951"/>
          </a:xfrm>
          <a:prstGeom prst="rect">
            <a:avLst/>
          </a:prstGeom>
        </p:spPr>
      </p:pic>
      <p:pic>
        <p:nvPicPr>
          <p:cNvPr id="8" name="Imagen 7">
            <a:extLst>
              <a:ext uri="{FF2B5EF4-FFF2-40B4-BE49-F238E27FC236}">
                <a16:creationId xmlns:a16="http://schemas.microsoft.com/office/drawing/2014/main" id="{F04F1CAA-9D47-970C-4CB7-C32A3461FD17}"/>
              </a:ext>
            </a:extLst>
          </p:cNvPr>
          <p:cNvPicPr>
            <a:picLocks noChangeAspect="1"/>
          </p:cNvPicPr>
          <p:nvPr/>
        </p:nvPicPr>
        <p:blipFill>
          <a:blip r:embed="rId3"/>
          <a:stretch>
            <a:fillRect/>
          </a:stretch>
        </p:blipFill>
        <p:spPr>
          <a:xfrm>
            <a:off x="6095999" y="942024"/>
            <a:ext cx="5968741" cy="4973951"/>
          </a:xfrm>
          <a:prstGeom prst="rect">
            <a:avLst/>
          </a:prstGeom>
        </p:spPr>
      </p:pic>
    </p:spTree>
    <p:extLst>
      <p:ext uri="{BB962C8B-B14F-4D97-AF65-F5344CB8AC3E}">
        <p14:creationId xmlns:p14="http://schemas.microsoft.com/office/powerpoint/2010/main" val="2750987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7E65B-CEC5-7339-87E2-8E67CD3E4C42}"/>
              </a:ext>
            </a:extLst>
          </p:cNvPr>
          <p:cNvSpPr>
            <a:spLocks noGrp="1"/>
          </p:cNvSpPr>
          <p:nvPr>
            <p:ph type="title"/>
          </p:nvPr>
        </p:nvSpPr>
        <p:spPr>
          <a:xfrm>
            <a:off x="198120" y="142070"/>
            <a:ext cx="3520440" cy="1077130"/>
          </a:xfrm>
        </p:spPr>
        <p:txBody>
          <a:bodyPr>
            <a:normAutofit/>
          </a:bodyPr>
          <a:lstStyle/>
          <a:p>
            <a:pPr algn="l"/>
            <a:r>
              <a:rPr lang="es-MX" b="0" i="0" dirty="0">
                <a:solidFill>
                  <a:schemeClr val="tx1"/>
                </a:solidFill>
                <a:effectLst/>
                <a:latin typeface="Segoe UI" panose="020B0502040204020203" pitchFamily="34" charset="0"/>
              </a:rPr>
              <a:t>Java </a:t>
            </a:r>
            <a:r>
              <a:rPr lang="es-MX" b="0" i="0" dirty="0" err="1">
                <a:solidFill>
                  <a:schemeClr val="tx1"/>
                </a:solidFill>
                <a:effectLst/>
                <a:latin typeface="Segoe UI" panose="020B0502040204020203" pitchFamily="34" charset="0"/>
              </a:rPr>
              <a:t>Methods</a:t>
            </a:r>
            <a:endParaRPr lang="es-MX" dirty="0">
              <a:solidFill>
                <a:schemeClr val="tx1"/>
              </a:solidFill>
            </a:endParaRPr>
          </a:p>
        </p:txBody>
      </p:sp>
      <p:sp>
        <p:nvSpPr>
          <p:cNvPr id="3" name="Marcador de contenido 2">
            <a:extLst>
              <a:ext uri="{FF2B5EF4-FFF2-40B4-BE49-F238E27FC236}">
                <a16:creationId xmlns:a16="http://schemas.microsoft.com/office/drawing/2014/main" id="{FE243096-95FA-DF8C-E96E-0A899BC781A1}"/>
              </a:ext>
            </a:extLst>
          </p:cNvPr>
          <p:cNvSpPr>
            <a:spLocks noGrp="1"/>
          </p:cNvSpPr>
          <p:nvPr>
            <p:ph idx="1"/>
          </p:nvPr>
        </p:nvSpPr>
        <p:spPr>
          <a:xfrm>
            <a:off x="456594" y="1549569"/>
            <a:ext cx="11049605" cy="4058751"/>
          </a:xfrm>
        </p:spPr>
        <p:txBody>
          <a:bodyPr/>
          <a:lstStyle/>
          <a:p>
            <a:pPr algn="l"/>
            <a:r>
              <a:rPr lang="en-US" b="0" i="0" dirty="0">
                <a:solidFill>
                  <a:schemeClr val="tx1"/>
                </a:solidFill>
                <a:effectLst/>
                <a:latin typeface="Verdana" panose="020B0604030504040204" pitchFamily="34" charset="0"/>
              </a:rPr>
              <a:t>A </a:t>
            </a:r>
            <a:r>
              <a:rPr lang="en-US" b="1" i="0" dirty="0">
                <a:solidFill>
                  <a:schemeClr val="tx1"/>
                </a:solidFill>
                <a:effectLst/>
                <a:latin typeface="Verdana" panose="020B0604030504040204" pitchFamily="34" charset="0"/>
              </a:rPr>
              <a:t>method</a:t>
            </a:r>
            <a:r>
              <a:rPr lang="en-US" b="0" i="0" dirty="0">
                <a:solidFill>
                  <a:schemeClr val="tx1"/>
                </a:solidFill>
                <a:effectLst/>
                <a:latin typeface="Verdana" panose="020B0604030504040204" pitchFamily="34" charset="0"/>
              </a:rPr>
              <a:t> is a block of code which only runs when it is called.</a:t>
            </a:r>
          </a:p>
          <a:p>
            <a:pPr algn="l"/>
            <a:r>
              <a:rPr lang="en-US" b="0" i="0" dirty="0">
                <a:solidFill>
                  <a:schemeClr val="tx1"/>
                </a:solidFill>
                <a:effectLst/>
                <a:latin typeface="Verdana" panose="020B0604030504040204" pitchFamily="34" charset="0"/>
              </a:rPr>
              <a:t>You can pass data, known as parameters, into a method.</a:t>
            </a:r>
          </a:p>
          <a:p>
            <a:r>
              <a:rPr lang="en-US" b="0" i="0" dirty="0">
                <a:solidFill>
                  <a:schemeClr val="tx1"/>
                </a:solidFill>
                <a:effectLst/>
                <a:latin typeface="Verdana" panose="020B0604030504040204" pitchFamily="34" charset="0"/>
              </a:rPr>
              <a:t>A method must be declared within a class. It is defined with the name of the method, followed by parentheses </a:t>
            </a:r>
            <a:r>
              <a:rPr lang="en-US" b="1" i="0" dirty="0">
                <a:solidFill>
                  <a:schemeClr val="tx1"/>
                </a:solidFill>
                <a:effectLst/>
                <a:latin typeface="Verdana" panose="020B0604030504040204" pitchFamily="34" charset="0"/>
              </a:rPr>
              <a:t>()</a:t>
            </a:r>
            <a:r>
              <a:rPr lang="en-US" b="0" i="0" dirty="0">
                <a:solidFill>
                  <a:schemeClr val="tx1"/>
                </a:solidFill>
                <a:effectLst/>
                <a:latin typeface="Verdana" panose="020B0604030504040204" pitchFamily="34" charset="0"/>
              </a:rPr>
              <a:t>.</a:t>
            </a:r>
            <a:endParaRPr lang="es-MX" dirty="0">
              <a:solidFill>
                <a:schemeClr val="tx1"/>
              </a:solidFill>
            </a:endParaRPr>
          </a:p>
        </p:txBody>
      </p:sp>
      <p:pic>
        <p:nvPicPr>
          <p:cNvPr id="5" name="Imagen 4">
            <a:extLst>
              <a:ext uri="{FF2B5EF4-FFF2-40B4-BE49-F238E27FC236}">
                <a16:creationId xmlns:a16="http://schemas.microsoft.com/office/drawing/2014/main" id="{B218B8B8-FF4F-BA50-3D6B-C88B68CDAF6E}"/>
              </a:ext>
            </a:extLst>
          </p:cNvPr>
          <p:cNvPicPr>
            <a:picLocks noChangeAspect="1"/>
          </p:cNvPicPr>
          <p:nvPr/>
        </p:nvPicPr>
        <p:blipFill>
          <a:blip r:embed="rId2"/>
          <a:stretch>
            <a:fillRect/>
          </a:stretch>
        </p:blipFill>
        <p:spPr>
          <a:xfrm>
            <a:off x="456594" y="3442417"/>
            <a:ext cx="5487272" cy="2962825"/>
          </a:xfrm>
          <a:prstGeom prst="rect">
            <a:avLst/>
          </a:prstGeom>
        </p:spPr>
      </p:pic>
      <p:pic>
        <p:nvPicPr>
          <p:cNvPr id="7" name="Imagen 6">
            <a:extLst>
              <a:ext uri="{FF2B5EF4-FFF2-40B4-BE49-F238E27FC236}">
                <a16:creationId xmlns:a16="http://schemas.microsoft.com/office/drawing/2014/main" id="{99E6A0A5-D621-379B-5627-8F38D80AD324}"/>
              </a:ext>
            </a:extLst>
          </p:cNvPr>
          <p:cNvPicPr>
            <a:picLocks noChangeAspect="1"/>
          </p:cNvPicPr>
          <p:nvPr/>
        </p:nvPicPr>
        <p:blipFill>
          <a:blip r:embed="rId3"/>
          <a:stretch>
            <a:fillRect/>
          </a:stretch>
        </p:blipFill>
        <p:spPr>
          <a:xfrm>
            <a:off x="6404214" y="3014599"/>
            <a:ext cx="5487272" cy="3390643"/>
          </a:xfrm>
          <a:prstGeom prst="rect">
            <a:avLst/>
          </a:prstGeom>
        </p:spPr>
      </p:pic>
    </p:spTree>
    <p:extLst>
      <p:ext uri="{BB962C8B-B14F-4D97-AF65-F5344CB8AC3E}">
        <p14:creationId xmlns:p14="http://schemas.microsoft.com/office/powerpoint/2010/main" val="713712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A34FB9-4353-D177-ECFA-35A6DEBAEC5B}"/>
              </a:ext>
            </a:extLst>
          </p:cNvPr>
          <p:cNvSpPr>
            <a:spLocks noGrp="1"/>
          </p:cNvSpPr>
          <p:nvPr>
            <p:ph idx="1"/>
          </p:nvPr>
        </p:nvSpPr>
        <p:spPr>
          <a:xfrm>
            <a:off x="365760" y="396241"/>
            <a:ext cx="11064240" cy="2072640"/>
          </a:xfrm>
        </p:spPr>
        <p:txBody>
          <a:bodyPr/>
          <a:lstStyle/>
          <a:p>
            <a:pPr marL="36900" indent="0" algn="l">
              <a:buNone/>
            </a:pPr>
            <a:r>
              <a:rPr lang="es-MX" sz="2400" b="1" i="0" dirty="0">
                <a:solidFill>
                  <a:schemeClr val="accent2">
                    <a:lumMod val="40000"/>
                    <a:lumOff val="60000"/>
                  </a:schemeClr>
                </a:solidFill>
                <a:effectLst/>
                <a:latin typeface="Segoe UI" panose="020B0502040204020203" pitchFamily="34" charset="0"/>
              </a:rPr>
              <a:t>					</a:t>
            </a:r>
            <a:r>
              <a:rPr lang="es-MX" sz="2400" b="1" i="0" dirty="0" err="1">
                <a:solidFill>
                  <a:schemeClr val="accent2">
                    <a:lumMod val="40000"/>
                    <a:lumOff val="60000"/>
                  </a:schemeClr>
                </a:solidFill>
                <a:effectLst/>
                <a:latin typeface="Segoe UI" panose="020B0502040204020203" pitchFamily="34" charset="0"/>
              </a:rPr>
              <a:t>Method</a:t>
            </a:r>
            <a:r>
              <a:rPr lang="es-MX" sz="2400" b="1" i="0" dirty="0">
                <a:solidFill>
                  <a:schemeClr val="accent2">
                    <a:lumMod val="40000"/>
                    <a:lumOff val="60000"/>
                  </a:schemeClr>
                </a:solidFill>
                <a:effectLst/>
                <a:latin typeface="Segoe UI" panose="020B0502040204020203" pitchFamily="34" charset="0"/>
              </a:rPr>
              <a:t> </a:t>
            </a:r>
            <a:r>
              <a:rPr lang="es-MX" sz="2400" b="1" i="0" dirty="0" err="1">
                <a:solidFill>
                  <a:schemeClr val="accent2">
                    <a:lumMod val="40000"/>
                    <a:lumOff val="60000"/>
                  </a:schemeClr>
                </a:solidFill>
                <a:effectLst/>
                <a:latin typeface="Segoe UI" panose="020B0502040204020203" pitchFamily="34" charset="0"/>
              </a:rPr>
              <a:t>Overloading</a:t>
            </a:r>
            <a:endParaRPr lang="es-MX" sz="2400" b="1" i="0" dirty="0">
              <a:solidFill>
                <a:schemeClr val="accent2">
                  <a:lumMod val="40000"/>
                  <a:lumOff val="60000"/>
                </a:schemeClr>
              </a:solidFill>
              <a:effectLst/>
              <a:latin typeface="Segoe UI" panose="020B0502040204020203" pitchFamily="34" charset="0"/>
            </a:endParaRPr>
          </a:p>
          <a:p>
            <a:r>
              <a:rPr lang="en-US" b="0" i="0" dirty="0">
                <a:solidFill>
                  <a:srgbClr val="DDDDDD"/>
                </a:solidFill>
                <a:effectLst/>
                <a:latin typeface="Verdana" panose="020B0604030504040204" pitchFamily="34" charset="0"/>
              </a:rPr>
              <a:t>With</a:t>
            </a:r>
            <a:r>
              <a:rPr lang="en-US" b="1" i="0" dirty="0">
                <a:solidFill>
                  <a:srgbClr val="DDDDDD"/>
                </a:solidFill>
                <a:effectLst/>
                <a:latin typeface="Verdana" panose="020B0604030504040204" pitchFamily="34" charset="0"/>
              </a:rPr>
              <a:t> method overloading</a:t>
            </a:r>
            <a:r>
              <a:rPr lang="en-US" b="0" i="0" dirty="0">
                <a:solidFill>
                  <a:srgbClr val="DDDDDD"/>
                </a:solidFill>
                <a:effectLst/>
                <a:latin typeface="Verdana" panose="020B0604030504040204" pitchFamily="34" charset="0"/>
              </a:rPr>
              <a:t>, multiple methods can have the same name with different parameters:</a:t>
            </a:r>
            <a:br>
              <a:rPr lang="es-MX" dirty="0"/>
            </a:br>
            <a:endParaRPr lang="es-MX" dirty="0"/>
          </a:p>
        </p:txBody>
      </p:sp>
      <p:pic>
        <p:nvPicPr>
          <p:cNvPr id="5" name="Imagen 4">
            <a:extLst>
              <a:ext uri="{FF2B5EF4-FFF2-40B4-BE49-F238E27FC236}">
                <a16:creationId xmlns:a16="http://schemas.microsoft.com/office/drawing/2014/main" id="{24A7867B-AA3A-A840-83DB-78A27B2282B6}"/>
              </a:ext>
            </a:extLst>
          </p:cNvPr>
          <p:cNvPicPr>
            <a:picLocks noChangeAspect="1"/>
          </p:cNvPicPr>
          <p:nvPr/>
        </p:nvPicPr>
        <p:blipFill>
          <a:blip r:embed="rId2"/>
          <a:stretch>
            <a:fillRect/>
          </a:stretch>
        </p:blipFill>
        <p:spPr>
          <a:xfrm>
            <a:off x="2741129" y="1850708"/>
            <a:ext cx="5706593" cy="4778692"/>
          </a:xfrm>
          <a:prstGeom prst="rect">
            <a:avLst/>
          </a:prstGeom>
        </p:spPr>
      </p:pic>
    </p:spTree>
    <p:extLst>
      <p:ext uri="{BB962C8B-B14F-4D97-AF65-F5344CB8AC3E}">
        <p14:creationId xmlns:p14="http://schemas.microsoft.com/office/powerpoint/2010/main" val="58469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1DE2D0-2FF4-E51D-D7D6-AD99FA86861E}"/>
              </a:ext>
            </a:extLst>
          </p:cNvPr>
          <p:cNvPicPr>
            <a:picLocks noChangeAspect="1"/>
          </p:cNvPicPr>
          <p:nvPr/>
        </p:nvPicPr>
        <p:blipFill rotWithShape="1">
          <a:blip r:embed="rId2"/>
          <a:srcRect l="7895" t="20288" r="51695" b="8506"/>
          <a:stretch/>
        </p:blipFill>
        <p:spPr>
          <a:xfrm>
            <a:off x="801228" y="430967"/>
            <a:ext cx="10589543" cy="5996065"/>
          </a:xfrm>
          <a:prstGeom prst="rect">
            <a:avLst/>
          </a:prstGeom>
        </p:spPr>
      </p:pic>
    </p:spTree>
    <p:extLst>
      <p:ext uri="{BB962C8B-B14F-4D97-AF65-F5344CB8AC3E}">
        <p14:creationId xmlns:p14="http://schemas.microsoft.com/office/powerpoint/2010/main" val="413493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AAA73A9-A717-FB79-4F2B-C80AB422BA32}"/>
              </a:ext>
            </a:extLst>
          </p:cNvPr>
          <p:cNvSpPr>
            <a:spLocks noGrp="1"/>
          </p:cNvSpPr>
          <p:nvPr>
            <p:ph idx="1"/>
          </p:nvPr>
        </p:nvSpPr>
        <p:spPr>
          <a:xfrm>
            <a:off x="765877" y="107578"/>
            <a:ext cx="10353762" cy="1869140"/>
          </a:xfrm>
        </p:spPr>
        <p:txBody>
          <a:bodyPr/>
          <a:lstStyle/>
          <a:p>
            <a:r>
              <a:rPr lang="es-MX" dirty="0">
                <a:solidFill>
                  <a:schemeClr val="tx1"/>
                </a:solidFill>
              </a:rPr>
              <a:t>Los métodos son declarados dentro de una clase, son usados para realizar ciertas acciones </a:t>
            </a:r>
          </a:p>
          <a:p>
            <a:pPr marL="36900" indent="0">
              <a:buNone/>
            </a:pPr>
            <a:r>
              <a:rPr lang="es-MX" dirty="0">
                <a:solidFill>
                  <a:schemeClr val="tx1"/>
                </a:solidFill>
              </a:rPr>
              <a:t>									Static vs Public </a:t>
            </a:r>
          </a:p>
          <a:p>
            <a:pPr marL="36900" indent="0">
              <a:buNone/>
            </a:pPr>
            <a:r>
              <a:rPr lang="es-MX" sz="2400" dirty="0">
                <a:solidFill>
                  <a:schemeClr val="accent2">
                    <a:lumMod val="60000"/>
                    <a:lumOff val="40000"/>
                  </a:schemeClr>
                </a:solidFill>
              </a:rPr>
              <a:t>Static</a:t>
            </a:r>
            <a:r>
              <a:rPr lang="es-MX" dirty="0">
                <a:solidFill>
                  <a:schemeClr val="accent2">
                    <a:lumMod val="60000"/>
                    <a:lumOff val="40000"/>
                  </a:schemeClr>
                </a:solidFill>
              </a:rPr>
              <a:t>: </a:t>
            </a:r>
            <a:r>
              <a:rPr lang="es-MX" dirty="0">
                <a:solidFill>
                  <a:schemeClr val="tx1"/>
                </a:solidFill>
              </a:rPr>
              <a:t>Puede ser accesado sin crear un objeto</a:t>
            </a:r>
          </a:p>
          <a:p>
            <a:pPr marL="36900" indent="0">
              <a:buNone/>
            </a:pPr>
            <a:r>
              <a:rPr lang="es-MX" sz="2400" dirty="0">
                <a:solidFill>
                  <a:schemeClr val="accent5">
                    <a:lumMod val="60000"/>
                    <a:lumOff val="40000"/>
                  </a:schemeClr>
                </a:solidFill>
              </a:rPr>
              <a:t>Public</a:t>
            </a:r>
            <a:r>
              <a:rPr lang="es-MX" dirty="0">
                <a:solidFill>
                  <a:schemeClr val="accent5">
                    <a:lumMod val="60000"/>
                    <a:lumOff val="40000"/>
                  </a:schemeClr>
                </a:solidFill>
              </a:rPr>
              <a:t>: </a:t>
            </a:r>
            <a:r>
              <a:rPr lang="es-MX" dirty="0">
                <a:solidFill>
                  <a:schemeClr val="tx1"/>
                </a:solidFill>
              </a:rPr>
              <a:t>Solo se puede acceder por objetos </a:t>
            </a:r>
          </a:p>
        </p:txBody>
      </p:sp>
      <p:pic>
        <p:nvPicPr>
          <p:cNvPr id="5" name="Imagen 4">
            <a:extLst>
              <a:ext uri="{FF2B5EF4-FFF2-40B4-BE49-F238E27FC236}">
                <a16:creationId xmlns:a16="http://schemas.microsoft.com/office/drawing/2014/main" id="{732C0241-5358-E20D-B9FA-0760B673672B}"/>
              </a:ext>
            </a:extLst>
          </p:cNvPr>
          <p:cNvPicPr>
            <a:picLocks noChangeAspect="1"/>
          </p:cNvPicPr>
          <p:nvPr/>
        </p:nvPicPr>
        <p:blipFill>
          <a:blip r:embed="rId2"/>
          <a:stretch>
            <a:fillRect/>
          </a:stretch>
        </p:blipFill>
        <p:spPr>
          <a:xfrm>
            <a:off x="2657194" y="2380129"/>
            <a:ext cx="6571128" cy="4477871"/>
          </a:xfrm>
          <a:prstGeom prst="rect">
            <a:avLst/>
          </a:prstGeom>
        </p:spPr>
      </p:pic>
    </p:spTree>
    <p:extLst>
      <p:ext uri="{BB962C8B-B14F-4D97-AF65-F5344CB8AC3E}">
        <p14:creationId xmlns:p14="http://schemas.microsoft.com/office/powerpoint/2010/main" val="189445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D42BD-4B63-94BA-F692-FB5A24B712B2}"/>
              </a:ext>
            </a:extLst>
          </p:cNvPr>
          <p:cNvSpPr>
            <a:spLocks noGrp="1"/>
          </p:cNvSpPr>
          <p:nvPr>
            <p:ph type="title"/>
          </p:nvPr>
        </p:nvSpPr>
        <p:spPr>
          <a:xfrm>
            <a:off x="752430" y="-147918"/>
            <a:ext cx="4209534" cy="896471"/>
          </a:xfrm>
        </p:spPr>
        <p:txBody>
          <a:bodyPr/>
          <a:lstStyle/>
          <a:p>
            <a:r>
              <a:rPr lang="es-MX" b="1" dirty="0">
                <a:solidFill>
                  <a:schemeClr val="accent2">
                    <a:lumMod val="40000"/>
                    <a:lumOff val="60000"/>
                  </a:schemeClr>
                </a:solidFill>
              </a:rPr>
              <a:t>Constructor </a:t>
            </a:r>
          </a:p>
        </p:txBody>
      </p:sp>
      <p:sp>
        <p:nvSpPr>
          <p:cNvPr id="3" name="Marcador de contenido 2">
            <a:extLst>
              <a:ext uri="{FF2B5EF4-FFF2-40B4-BE49-F238E27FC236}">
                <a16:creationId xmlns:a16="http://schemas.microsoft.com/office/drawing/2014/main" id="{A2475065-4718-6044-6406-077E194FD444}"/>
              </a:ext>
            </a:extLst>
          </p:cNvPr>
          <p:cNvSpPr>
            <a:spLocks noGrp="1"/>
          </p:cNvSpPr>
          <p:nvPr>
            <p:ph idx="1"/>
          </p:nvPr>
        </p:nvSpPr>
        <p:spPr>
          <a:xfrm>
            <a:off x="578224" y="663388"/>
            <a:ext cx="10834452" cy="5531223"/>
          </a:xfrm>
        </p:spPr>
        <p:txBody>
          <a:bodyPr/>
          <a:lstStyle/>
          <a:p>
            <a:pPr marL="36900" indent="0">
              <a:buNone/>
            </a:pPr>
            <a:r>
              <a:rPr lang="es-MX" b="0" i="0" dirty="0">
                <a:solidFill>
                  <a:schemeClr val="tx1">
                    <a:lumMod val="95000"/>
                  </a:schemeClr>
                </a:solidFill>
                <a:effectLst/>
                <a:latin typeface="Roboto" panose="02000000000000000000" pitchFamily="2" charset="0"/>
              </a:rPr>
              <a:t>Un constructor en Java es un </a:t>
            </a:r>
            <a:r>
              <a:rPr lang="es-MX" b="0" i="0" dirty="0">
                <a:solidFill>
                  <a:srgbClr val="00B0F0"/>
                </a:solidFill>
                <a:effectLst/>
                <a:latin typeface="Roboto" panose="02000000000000000000" pitchFamily="2" charset="0"/>
              </a:rPr>
              <a:t>método especial que se usa para inicializar objetos</a:t>
            </a:r>
            <a:r>
              <a:rPr lang="es-MX" b="0" i="0" dirty="0">
                <a:solidFill>
                  <a:schemeClr val="tx1">
                    <a:lumMod val="95000"/>
                  </a:schemeClr>
                </a:solidFill>
                <a:effectLst/>
                <a:latin typeface="Roboto" panose="02000000000000000000" pitchFamily="2" charset="0"/>
              </a:rPr>
              <a:t>. Se llama al constructor cuando se crea un objeto de una clase. Se puede utilizar para establecer valores iniciales para atributos de objetos.</a:t>
            </a:r>
          </a:p>
          <a:p>
            <a:pPr marL="36900" indent="0">
              <a:buNone/>
            </a:pPr>
            <a:r>
              <a:rPr lang="es-MX" b="0" i="0" dirty="0">
                <a:solidFill>
                  <a:schemeClr val="tx1"/>
                </a:solidFill>
                <a:effectLst/>
                <a:latin typeface="Roboto" panose="02000000000000000000" pitchFamily="2" charset="0"/>
              </a:rPr>
              <a:t>El nombre del constructor debe coincidir con el nombre de la clase y no puede tener retorno</a:t>
            </a: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ndParaRPr>
          </a:p>
        </p:txBody>
      </p:sp>
      <p:pic>
        <p:nvPicPr>
          <p:cNvPr id="5" name="Imagen 4">
            <a:extLst>
              <a:ext uri="{FF2B5EF4-FFF2-40B4-BE49-F238E27FC236}">
                <a16:creationId xmlns:a16="http://schemas.microsoft.com/office/drawing/2014/main" id="{B1027A66-782E-22E5-4385-F2373092F99F}"/>
              </a:ext>
            </a:extLst>
          </p:cNvPr>
          <p:cNvPicPr>
            <a:picLocks noChangeAspect="1"/>
          </p:cNvPicPr>
          <p:nvPr/>
        </p:nvPicPr>
        <p:blipFill>
          <a:blip r:embed="rId2"/>
          <a:stretch>
            <a:fillRect/>
          </a:stretch>
        </p:blipFill>
        <p:spPr>
          <a:xfrm>
            <a:off x="3690280" y="2305755"/>
            <a:ext cx="4811439" cy="4417776"/>
          </a:xfrm>
          <a:prstGeom prst="rect">
            <a:avLst/>
          </a:prstGeom>
        </p:spPr>
      </p:pic>
    </p:spTree>
    <p:extLst>
      <p:ext uri="{BB962C8B-B14F-4D97-AF65-F5344CB8AC3E}">
        <p14:creationId xmlns:p14="http://schemas.microsoft.com/office/powerpoint/2010/main" val="3911972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ADE61-35A6-1438-3A13-CB047B905159}"/>
              </a:ext>
            </a:extLst>
          </p:cNvPr>
          <p:cNvSpPr>
            <a:spLocks noGrp="1"/>
          </p:cNvSpPr>
          <p:nvPr>
            <p:ph type="title"/>
          </p:nvPr>
        </p:nvSpPr>
        <p:spPr>
          <a:xfrm>
            <a:off x="3989970" y="114281"/>
            <a:ext cx="3281687" cy="457200"/>
          </a:xfrm>
        </p:spPr>
        <p:txBody>
          <a:bodyPr>
            <a:normAutofit fontScale="90000"/>
          </a:bodyPr>
          <a:lstStyle/>
          <a:p>
            <a:r>
              <a:rPr lang="es-MX" dirty="0"/>
              <a:t>Modificadores</a:t>
            </a:r>
          </a:p>
        </p:txBody>
      </p:sp>
      <p:sp>
        <p:nvSpPr>
          <p:cNvPr id="3" name="Marcador de contenido 2">
            <a:extLst>
              <a:ext uri="{FF2B5EF4-FFF2-40B4-BE49-F238E27FC236}">
                <a16:creationId xmlns:a16="http://schemas.microsoft.com/office/drawing/2014/main" id="{A2AC6085-D8CD-6A9E-0AAE-8824083D8CC1}"/>
              </a:ext>
            </a:extLst>
          </p:cNvPr>
          <p:cNvSpPr>
            <a:spLocks noGrp="1"/>
          </p:cNvSpPr>
          <p:nvPr>
            <p:ph idx="1"/>
          </p:nvPr>
        </p:nvSpPr>
        <p:spPr>
          <a:xfrm>
            <a:off x="362465" y="704860"/>
            <a:ext cx="11269240" cy="5448280"/>
          </a:xfrm>
        </p:spPr>
        <p:txBody>
          <a:bodyPr/>
          <a:lstStyle/>
          <a:p>
            <a:pPr marL="36900" indent="0">
              <a:buNone/>
            </a:pPr>
            <a:r>
              <a:rPr lang="es-MX" dirty="0">
                <a:solidFill>
                  <a:schemeClr val="tx1"/>
                </a:solidFill>
                <a:effectLst/>
                <a:latin typeface="Roboto" panose="02000000000000000000" pitchFamily="2" charset="0"/>
              </a:rPr>
              <a:t>S</a:t>
            </a:r>
            <a:r>
              <a:rPr lang="es-MX" b="0" i="0" dirty="0">
                <a:solidFill>
                  <a:schemeClr val="tx1"/>
                </a:solidFill>
                <a:effectLst/>
                <a:latin typeface="Roboto" panose="02000000000000000000" pitchFamily="2" charset="0"/>
              </a:rPr>
              <a:t>e utiliza para </a:t>
            </a:r>
            <a:r>
              <a:rPr lang="es-MX" b="0" i="0" dirty="0">
                <a:solidFill>
                  <a:srgbClr val="00B0F0"/>
                </a:solidFill>
                <a:effectLst/>
                <a:latin typeface="Roboto" panose="02000000000000000000" pitchFamily="2" charset="0"/>
              </a:rPr>
              <a:t>establecer el nivel de acceso </a:t>
            </a:r>
            <a:r>
              <a:rPr lang="es-MX" b="0" i="0" dirty="0">
                <a:solidFill>
                  <a:schemeClr val="tx1"/>
                </a:solidFill>
                <a:effectLst/>
                <a:latin typeface="Roboto" panose="02000000000000000000" pitchFamily="2" charset="0"/>
              </a:rPr>
              <a:t>para clases, atributos, métodos y constructores. Dividimos los modificadores en dos grupos: </a:t>
            </a:r>
          </a:p>
          <a:p>
            <a:r>
              <a:rPr lang="es-MX" b="0" i="0" dirty="0">
                <a:solidFill>
                  <a:schemeClr val="tx1"/>
                </a:solidFill>
                <a:effectLst/>
                <a:latin typeface="Roboto" panose="02000000000000000000" pitchFamily="2" charset="0"/>
              </a:rPr>
              <a:t>Modificadores de acceso: controla el nivel de acceso </a:t>
            </a:r>
          </a:p>
        </p:txBody>
      </p:sp>
      <p:pic>
        <p:nvPicPr>
          <p:cNvPr id="4" name="Imagen 3">
            <a:extLst>
              <a:ext uri="{FF2B5EF4-FFF2-40B4-BE49-F238E27FC236}">
                <a16:creationId xmlns:a16="http://schemas.microsoft.com/office/drawing/2014/main" id="{4E3C31DC-15F5-0BB9-BD9F-BD35325913C0}"/>
              </a:ext>
            </a:extLst>
          </p:cNvPr>
          <p:cNvPicPr>
            <a:picLocks noChangeAspect="1"/>
          </p:cNvPicPr>
          <p:nvPr/>
        </p:nvPicPr>
        <p:blipFill rotWithShape="1">
          <a:blip r:embed="rId2"/>
          <a:srcRect l="3095" t="2084" r="2381" b="367"/>
          <a:stretch/>
        </p:blipFill>
        <p:spPr>
          <a:xfrm>
            <a:off x="3548315" y="1898734"/>
            <a:ext cx="4694731" cy="4844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1438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ADE61-35A6-1438-3A13-CB047B905159}"/>
              </a:ext>
            </a:extLst>
          </p:cNvPr>
          <p:cNvSpPr>
            <a:spLocks noGrp="1"/>
          </p:cNvSpPr>
          <p:nvPr>
            <p:ph type="title"/>
          </p:nvPr>
        </p:nvSpPr>
        <p:spPr>
          <a:xfrm>
            <a:off x="913795" y="259977"/>
            <a:ext cx="3281687" cy="457200"/>
          </a:xfrm>
        </p:spPr>
        <p:txBody>
          <a:bodyPr>
            <a:normAutofit fontScale="90000"/>
          </a:bodyPr>
          <a:lstStyle/>
          <a:p>
            <a:r>
              <a:rPr lang="es-MX" dirty="0"/>
              <a:t>Modificadores</a:t>
            </a:r>
          </a:p>
        </p:txBody>
      </p:sp>
      <p:sp>
        <p:nvSpPr>
          <p:cNvPr id="3" name="Marcador de contenido 2">
            <a:extLst>
              <a:ext uri="{FF2B5EF4-FFF2-40B4-BE49-F238E27FC236}">
                <a16:creationId xmlns:a16="http://schemas.microsoft.com/office/drawing/2014/main" id="{A2AC6085-D8CD-6A9E-0AAE-8824083D8CC1}"/>
              </a:ext>
            </a:extLst>
          </p:cNvPr>
          <p:cNvSpPr>
            <a:spLocks noGrp="1"/>
          </p:cNvSpPr>
          <p:nvPr>
            <p:ph idx="1"/>
          </p:nvPr>
        </p:nvSpPr>
        <p:spPr>
          <a:xfrm>
            <a:off x="416254" y="1006308"/>
            <a:ext cx="4669351" cy="1199863"/>
          </a:xfrm>
        </p:spPr>
        <p:txBody>
          <a:bodyPr>
            <a:normAutofit/>
          </a:bodyPr>
          <a:lstStyle/>
          <a:p>
            <a:r>
              <a:rPr lang="es-MX" b="0" i="0" dirty="0">
                <a:solidFill>
                  <a:schemeClr val="tx1"/>
                </a:solidFill>
                <a:effectLst/>
                <a:latin typeface="Roboto" panose="02000000000000000000" pitchFamily="2" charset="0"/>
              </a:rPr>
              <a:t>Modificadores sin acceso: no controlan el nivel de acceso, pero proporcionan otra funcionalidad</a:t>
            </a:r>
          </a:p>
        </p:txBody>
      </p:sp>
      <p:pic>
        <p:nvPicPr>
          <p:cNvPr id="11" name="Imagen 10">
            <a:extLst>
              <a:ext uri="{FF2B5EF4-FFF2-40B4-BE49-F238E27FC236}">
                <a16:creationId xmlns:a16="http://schemas.microsoft.com/office/drawing/2014/main" id="{1354949C-EC93-CB4F-F9E4-F25B2570E63E}"/>
              </a:ext>
            </a:extLst>
          </p:cNvPr>
          <p:cNvPicPr>
            <a:picLocks noChangeAspect="1"/>
          </p:cNvPicPr>
          <p:nvPr/>
        </p:nvPicPr>
        <p:blipFill>
          <a:blip r:embed="rId2"/>
          <a:stretch>
            <a:fillRect/>
          </a:stretch>
        </p:blipFill>
        <p:spPr>
          <a:xfrm>
            <a:off x="416254" y="2764545"/>
            <a:ext cx="4579099" cy="2616628"/>
          </a:xfrm>
          <a:prstGeom prst="rect">
            <a:avLst/>
          </a:prstGeom>
        </p:spPr>
      </p:pic>
      <p:pic>
        <p:nvPicPr>
          <p:cNvPr id="17" name="Imagen 16">
            <a:extLst>
              <a:ext uri="{FF2B5EF4-FFF2-40B4-BE49-F238E27FC236}">
                <a16:creationId xmlns:a16="http://schemas.microsoft.com/office/drawing/2014/main" id="{45F10AAE-099B-683D-C0E1-4BC8857F76AD}"/>
              </a:ext>
            </a:extLst>
          </p:cNvPr>
          <p:cNvPicPr>
            <a:picLocks noChangeAspect="1"/>
          </p:cNvPicPr>
          <p:nvPr/>
        </p:nvPicPr>
        <p:blipFill>
          <a:blip r:embed="rId3"/>
          <a:stretch>
            <a:fillRect/>
          </a:stretch>
        </p:blipFill>
        <p:spPr>
          <a:xfrm>
            <a:off x="5403622" y="717177"/>
            <a:ext cx="6550601" cy="5175623"/>
          </a:xfrm>
          <a:prstGeom prst="rect">
            <a:avLst/>
          </a:prstGeom>
        </p:spPr>
      </p:pic>
    </p:spTree>
    <p:extLst>
      <p:ext uri="{BB962C8B-B14F-4D97-AF65-F5344CB8AC3E}">
        <p14:creationId xmlns:p14="http://schemas.microsoft.com/office/powerpoint/2010/main" val="168651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F15CA5-413E-F5AA-8977-A873F7311778}"/>
              </a:ext>
            </a:extLst>
          </p:cNvPr>
          <p:cNvSpPr>
            <a:spLocks noGrp="1"/>
          </p:cNvSpPr>
          <p:nvPr>
            <p:ph idx="1"/>
          </p:nvPr>
        </p:nvSpPr>
        <p:spPr>
          <a:xfrm>
            <a:off x="1116105" y="712695"/>
            <a:ext cx="10151451" cy="5078506"/>
          </a:xfrm>
        </p:spPr>
        <p:txBody>
          <a:bodyPr>
            <a:normAutofit lnSpcReduction="10000"/>
          </a:bodyPr>
          <a:lstStyle/>
          <a:p>
            <a:pPr marL="36900" indent="0" algn="ctr">
              <a:buNone/>
            </a:pPr>
            <a:r>
              <a:rPr lang="es-MX" sz="2800" b="0" i="0" dirty="0">
                <a:solidFill>
                  <a:srgbClr val="0070C0"/>
                </a:solidFill>
                <a:effectLst/>
                <a:latin typeface="Roboto" panose="02000000000000000000" pitchFamily="2" charset="0"/>
              </a:rPr>
              <a:t>Programación orientada a objetos. </a:t>
            </a:r>
          </a:p>
          <a:p>
            <a:pPr marL="36900" indent="0">
              <a:buNone/>
            </a:pPr>
            <a:r>
              <a:rPr lang="es-MX" b="0" i="0" dirty="0">
                <a:solidFill>
                  <a:schemeClr val="tx1"/>
                </a:solidFill>
                <a:effectLst/>
                <a:latin typeface="Roboto" panose="02000000000000000000" pitchFamily="2" charset="0"/>
              </a:rPr>
              <a:t>La programación procedimental se trata de escribir procedimientos o métodos que realizan operaciones en los datos, mientras que la programación orientada a objetos se trata de crear objetos que contienen tanto datos como métodos. </a:t>
            </a:r>
          </a:p>
          <a:p>
            <a:pPr marL="36900" indent="0">
              <a:buNone/>
            </a:pPr>
            <a:r>
              <a:rPr lang="es-MX" b="0" i="0" dirty="0">
                <a:solidFill>
                  <a:schemeClr val="tx1"/>
                </a:solidFill>
                <a:effectLst/>
                <a:latin typeface="Roboto" panose="02000000000000000000" pitchFamily="2" charset="0"/>
              </a:rPr>
              <a:t>La programación orientada a objetos tiene varias ventajas sobre la programación procedimental: </a:t>
            </a:r>
          </a:p>
          <a:p>
            <a:pPr marL="36900" indent="0">
              <a:buNone/>
            </a:pPr>
            <a:r>
              <a:rPr lang="es-MX" b="0" i="0" dirty="0">
                <a:solidFill>
                  <a:schemeClr val="tx1"/>
                </a:solidFill>
                <a:effectLst/>
                <a:latin typeface="Roboto" panose="02000000000000000000" pitchFamily="2" charset="0"/>
              </a:rPr>
              <a:t>OOP es más rápido y más fácil de ejecutar </a:t>
            </a:r>
          </a:p>
          <a:p>
            <a:pPr marL="36900" indent="0">
              <a:buNone/>
            </a:pPr>
            <a:r>
              <a:rPr lang="es-MX" b="0" i="0" dirty="0">
                <a:solidFill>
                  <a:schemeClr val="tx1"/>
                </a:solidFill>
                <a:effectLst/>
                <a:latin typeface="Roboto" panose="02000000000000000000" pitchFamily="2" charset="0"/>
              </a:rPr>
              <a:t>OOP proporciona una estructura clara para los programas. </a:t>
            </a:r>
          </a:p>
          <a:p>
            <a:pPr marL="36900" indent="0">
              <a:buNone/>
            </a:pPr>
            <a:r>
              <a:rPr lang="es-MX" b="0" i="0" dirty="0">
                <a:solidFill>
                  <a:schemeClr val="tx1"/>
                </a:solidFill>
                <a:effectLst/>
                <a:latin typeface="Roboto" panose="02000000000000000000" pitchFamily="2" charset="0"/>
              </a:rPr>
              <a:t>OOP ayuda a mantener el código Java SECO "No se repita", y hace que el código sea más fácil de mantener, modificar y depurar OOP hace posible crear aplicaciones reutilizables completas con menos código y un tiempo de desarrollo más corto Sugerencia: el principio "No se repita" (DRY) se trata de reducir la repetición del código. Debe extraer los códigos que son comunes para la aplicación, colocarlos en un solo lugar y reutilizarlos en lugar de repetirlos.</a:t>
            </a:r>
            <a:endParaRPr lang="es-MX" dirty="0">
              <a:solidFill>
                <a:schemeClr val="tx1"/>
              </a:solidFill>
            </a:endParaRPr>
          </a:p>
        </p:txBody>
      </p:sp>
    </p:spTree>
    <p:extLst>
      <p:ext uri="{BB962C8B-B14F-4D97-AF65-F5344CB8AC3E}">
        <p14:creationId xmlns:p14="http://schemas.microsoft.com/office/powerpoint/2010/main" val="16339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3991EC-EE33-2510-2E25-7CF82C95B1A3}"/>
              </a:ext>
            </a:extLst>
          </p:cNvPr>
          <p:cNvSpPr>
            <a:spLocks noGrp="1"/>
          </p:cNvSpPr>
          <p:nvPr>
            <p:ph idx="1"/>
          </p:nvPr>
        </p:nvSpPr>
        <p:spPr>
          <a:xfrm>
            <a:off x="645458" y="551329"/>
            <a:ext cx="10784541" cy="5782236"/>
          </a:xfrm>
        </p:spPr>
        <p:txBody>
          <a:bodyPr>
            <a:normAutofit fontScale="92500" lnSpcReduction="10000"/>
          </a:bodyPr>
          <a:lstStyle/>
          <a:p>
            <a:pPr algn="l"/>
            <a:r>
              <a:rPr lang="es-MX" sz="2400" b="0" i="0" dirty="0">
                <a:solidFill>
                  <a:srgbClr val="D1D5DB"/>
                </a:solidFill>
                <a:effectLst/>
                <a:latin typeface="Söhne"/>
              </a:rPr>
              <a:t>POO significa Programación Orientada a Objetos, y es un paradigma de programación en el que se enfatiza el uso de objetos para representar entidades y conceptos del mundo real. Java es un lenguaje de programación que está diseñado para seguir los principios de la POO.</a:t>
            </a:r>
          </a:p>
          <a:p>
            <a:pPr algn="l"/>
            <a:r>
              <a:rPr lang="es-MX" sz="2400" b="0" i="0" dirty="0">
                <a:solidFill>
                  <a:srgbClr val="D1D5DB"/>
                </a:solidFill>
                <a:effectLst/>
                <a:latin typeface="Söhne"/>
              </a:rPr>
              <a:t>En POO, los objetos son entidades que tienen características (llamadas atributos) y comportamientos (llamados métodos). Los objetos se crean a partir de una plantilla llamada clase, que define tanto los atributos como los métodos que tendrán los objetos de esa clase.</a:t>
            </a:r>
          </a:p>
          <a:p>
            <a:pPr algn="l"/>
            <a:r>
              <a:rPr lang="es-MX" sz="2400" b="0" i="0" dirty="0">
                <a:solidFill>
                  <a:srgbClr val="D1D5DB"/>
                </a:solidFill>
                <a:effectLst/>
                <a:latin typeface="Söhne"/>
              </a:rPr>
              <a:t>En Java, la POO se utiliza ampliamente. Los programadores pueden crear clases que representen diferentes tipos de objetos, y luego crear objetos a partir de esas clases. Los objetos interactúan entre sí a través de sus métodos, y pueden enviar y recibir mensajes para realizar diferentes acciones.</a:t>
            </a:r>
          </a:p>
          <a:p>
            <a:pPr algn="l"/>
            <a:r>
              <a:rPr lang="es-MX" sz="2400" b="0" i="0" dirty="0">
                <a:solidFill>
                  <a:srgbClr val="D1D5DB"/>
                </a:solidFill>
                <a:effectLst/>
                <a:latin typeface="Söhne"/>
              </a:rPr>
              <a:t>La POO en Java también incluye conceptos como herencia, polimorfismo y encapsulamiento, que permiten a los programadores crear programas más robustos y fáciles de mantener. En general, la POO en Java es una forma poderosa y eficiente de desarrollar software que se puede utilizar para construir aplicaciones de todo tipo y tamaño.</a:t>
            </a:r>
          </a:p>
          <a:p>
            <a:endParaRPr lang="es-MX" sz="2400" dirty="0"/>
          </a:p>
        </p:txBody>
      </p:sp>
    </p:spTree>
    <p:extLst>
      <p:ext uri="{BB962C8B-B14F-4D97-AF65-F5344CB8AC3E}">
        <p14:creationId xmlns:p14="http://schemas.microsoft.com/office/powerpoint/2010/main" val="3911968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rso: Programación orientada a objetos | EDteam">
            <a:extLst>
              <a:ext uri="{FF2B5EF4-FFF2-40B4-BE49-F238E27FC236}">
                <a16:creationId xmlns:a16="http://schemas.microsoft.com/office/drawing/2014/main" id="{45399042-6DD6-3633-A159-15D773043D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1" r="-1916"/>
          <a:stretch/>
        </p:blipFill>
        <p:spPr bwMode="auto">
          <a:xfrm>
            <a:off x="2017059" y="0"/>
            <a:ext cx="8032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17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87728-8D25-8510-0818-3D72CCB96986}"/>
              </a:ext>
            </a:extLst>
          </p:cNvPr>
          <p:cNvSpPr>
            <a:spLocks noGrp="1"/>
          </p:cNvSpPr>
          <p:nvPr>
            <p:ph type="title"/>
          </p:nvPr>
        </p:nvSpPr>
        <p:spPr>
          <a:xfrm>
            <a:off x="806219" y="217374"/>
            <a:ext cx="4357452" cy="764262"/>
          </a:xfrm>
        </p:spPr>
        <p:txBody>
          <a:bodyPr/>
          <a:lstStyle/>
          <a:p>
            <a:r>
              <a:rPr lang="es-MX" dirty="0">
                <a:solidFill>
                  <a:srgbClr val="00FFCC"/>
                </a:solidFill>
              </a:rPr>
              <a:t>Encapsulamiento</a:t>
            </a:r>
          </a:p>
        </p:txBody>
      </p:sp>
      <p:sp>
        <p:nvSpPr>
          <p:cNvPr id="3" name="Marcador de contenido 2">
            <a:extLst>
              <a:ext uri="{FF2B5EF4-FFF2-40B4-BE49-F238E27FC236}">
                <a16:creationId xmlns:a16="http://schemas.microsoft.com/office/drawing/2014/main" id="{1D0BF2FC-0952-B832-652A-B8E9AC4537FA}"/>
              </a:ext>
            </a:extLst>
          </p:cNvPr>
          <p:cNvSpPr>
            <a:spLocks noGrp="1"/>
          </p:cNvSpPr>
          <p:nvPr>
            <p:ph idx="1"/>
          </p:nvPr>
        </p:nvSpPr>
        <p:spPr>
          <a:xfrm>
            <a:off x="416252" y="1219239"/>
            <a:ext cx="11054087" cy="5233128"/>
          </a:xfrm>
        </p:spPr>
        <p:txBody>
          <a:bodyPr>
            <a:normAutofit lnSpcReduction="10000"/>
          </a:bodyPr>
          <a:lstStyle/>
          <a:p>
            <a:pPr marL="36900" indent="0" algn="l">
              <a:buNone/>
            </a:pPr>
            <a:r>
              <a:rPr lang="es-MX" b="0" i="0" dirty="0">
                <a:solidFill>
                  <a:schemeClr val="tx1"/>
                </a:solidFill>
                <a:effectLst/>
                <a:latin typeface="Roboto" panose="02000000000000000000" pitchFamily="2" charset="0"/>
              </a:rPr>
              <a:t>El significado de Encapsulación es asegurarse de que los datos "sensibles" estén ocultos para los usuarios. Para lograr esto, debes:</a:t>
            </a:r>
          </a:p>
          <a:p>
            <a:pPr marL="36900" indent="0" algn="l">
              <a:buNone/>
            </a:pPr>
            <a:endParaRPr lang="es-MX" dirty="0">
              <a:solidFill>
                <a:schemeClr val="tx1"/>
              </a:solidFill>
            </a:endParaRPr>
          </a:p>
          <a:p>
            <a:pPr algn="l"/>
            <a:r>
              <a:rPr lang="es-MX" dirty="0">
                <a:solidFill>
                  <a:schemeClr val="tx1"/>
                </a:solidFill>
                <a:effectLst/>
                <a:latin typeface="Roboto" panose="02000000000000000000" pitchFamily="2" charset="0"/>
              </a:rPr>
              <a:t>D</a:t>
            </a:r>
            <a:r>
              <a:rPr lang="es-MX" b="0" i="0" dirty="0">
                <a:solidFill>
                  <a:schemeClr val="tx1"/>
                </a:solidFill>
                <a:effectLst/>
                <a:latin typeface="Roboto" panose="02000000000000000000" pitchFamily="2" charset="0"/>
              </a:rPr>
              <a:t>eclarar variables/atributos de clase como Privado</a:t>
            </a:r>
          </a:p>
          <a:p>
            <a:r>
              <a:rPr lang="es-MX" dirty="0">
                <a:solidFill>
                  <a:schemeClr val="tx1"/>
                </a:solidFill>
                <a:effectLst/>
                <a:latin typeface="Roboto" panose="02000000000000000000" pitchFamily="2" charset="0"/>
              </a:rPr>
              <a:t>P</a:t>
            </a:r>
            <a:r>
              <a:rPr lang="es-MX" b="0" i="0" dirty="0">
                <a:solidFill>
                  <a:schemeClr val="tx1"/>
                </a:solidFill>
                <a:effectLst/>
                <a:latin typeface="Roboto" panose="02000000000000000000" pitchFamily="2" charset="0"/>
              </a:rPr>
              <a:t>roporcionar métodos públicos </a:t>
            </a:r>
            <a:r>
              <a:rPr lang="es-MX" b="0" i="0" dirty="0" err="1">
                <a:solidFill>
                  <a:schemeClr val="tx1"/>
                </a:solidFill>
                <a:effectLst/>
                <a:latin typeface="Roboto" panose="02000000000000000000" pitchFamily="2" charset="0"/>
              </a:rPr>
              <a:t>get</a:t>
            </a:r>
            <a:r>
              <a:rPr lang="es-MX" b="0" i="0" dirty="0">
                <a:solidFill>
                  <a:schemeClr val="tx1"/>
                </a:solidFill>
                <a:effectLst/>
                <a:latin typeface="Roboto" panose="02000000000000000000" pitchFamily="2" charset="0"/>
              </a:rPr>
              <a:t> y set para acceder y actualizar el valor de una variable privada</a:t>
            </a:r>
          </a:p>
          <a:p>
            <a:endParaRPr lang="es-MX" dirty="0">
              <a:solidFill>
                <a:schemeClr val="tx1"/>
              </a:solidFill>
              <a:effectLst/>
              <a:latin typeface="Roboto" panose="02000000000000000000" pitchFamily="2" charset="0"/>
            </a:endParaRPr>
          </a:p>
          <a:p>
            <a:pPr marL="36900" indent="0" algn="l">
              <a:buNone/>
            </a:pPr>
            <a:r>
              <a:rPr lang="es-MX" b="0" i="0" dirty="0">
                <a:solidFill>
                  <a:schemeClr val="tx1"/>
                </a:solidFill>
                <a:effectLst/>
                <a:latin typeface="Roboto" panose="02000000000000000000" pitchFamily="2" charset="0"/>
              </a:rPr>
              <a:t>Aprendiste del capítulo anterior que variables Privadas solo se pueden acceder dentro de la misma clase (una clase externa no tiene acceso). Sin embargo, es posible acceder a ellos si proporcionamos métodos públicos de obtención y configuración.</a:t>
            </a:r>
            <a:br>
              <a:rPr lang="es-MX" dirty="0">
                <a:solidFill>
                  <a:schemeClr val="tx1"/>
                </a:solidFill>
              </a:rPr>
            </a:br>
            <a:br>
              <a:rPr lang="es-MX" dirty="0">
                <a:solidFill>
                  <a:schemeClr val="tx1"/>
                </a:solidFill>
              </a:rPr>
            </a:br>
            <a:r>
              <a:rPr lang="es-MX" dirty="0">
                <a:solidFill>
                  <a:schemeClr val="tx1"/>
                </a:solidFill>
              </a:rPr>
              <a:t>El </a:t>
            </a:r>
            <a:r>
              <a:rPr lang="es-MX" b="0" i="0" dirty="0">
                <a:solidFill>
                  <a:schemeClr val="tx1"/>
                </a:solidFill>
                <a:effectLst/>
                <a:latin typeface="Roboto" panose="02000000000000000000" pitchFamily="2" charset="0"/>
              </a:rPr>
              <a:t>método GET devuelve el valor de la variable, y el método SET establece el valor</a:t>
            </a:r>
          </a:p>
          <a:p>
            <a:pPr marL="36900" indent="0" algn="l">
              <a:buNone/>
            </a:pPr>
            <a:r>
              <a:rPr lang="es-MX" b="0" i="0" dirty="0">
                <a:solidFill>
                  <a:schemeClr val="tx1"/>
                </a:solidFill>
                <a:effectLst/>
                <a:latin typeface="Roboto" panose="02000000000000000000" pitchFamily="2" charset="0"/>
              </a:rPr>
              <a:t>La sintaxis para ambos es que comienzan con cualquiera Set o </a:t>
            </a:r>
            <a:r>
              <a:rPr lang="es-MX" b="0" i="0" dirty="0" err="1">
                <a:solidFill>
                  <a:schemeClr val="tx1"/>
                </a:solidFill>
                <a:effectLst/>
                <a:latin typeface="Roboto" panose="02000000000000000000" pitchFamily="2" charset="0"/>
              </a:rPr>
              <a:t>Get</a:t>
            </a:r>
            <a:r>
              <a:rPr lang="es-MX" b="0" i="0" dirty="0">
                <a:solidFill>
                  <a:schemeClr val="tx1"/>
                </a:solidFill>
                <a:effectLst/>
                <a:latin typeface="Roboto" panose="02000000000000000000" pitchFamily="2" charset="0"/>
              </a:rPr>
              <a:t> seguido por el nombre de la variable, con la primera letra en </a:t>
            </a:r>
            <a:r>
              <a:rPr lang="es-MX" b="0" i="0" dirty="0" err="1">
                <a:solidFill>
                  <a:schemeClr val="tx1"/>
                </a:solidFill>
                <a:effectLst/>
                <a:latin typeface="Roboto" panose="02000000000000000000" pitchFamily="2" charset="0"/>
              </a:rPr>
              <a:t>Mayuscula</a:t>
            </a:r>
            <a:endParaRPr lang="es-MX" b="0" i="0" dirty="0">
              <a:solidFill>
                <a:schemeClr val="tx1"/>
              </a:solidFill>
              <a:effectLst/>
              <a:latin typeface="Roboto" panose="02000000000000000000" pitchFamily="2" charset="0"/>
            </a:endParaRPr>
          </a:p>
          <a:p>
            <a:pPr marL="36900" indent="0">
              <a:buNone/>
            </a:pPr>
            <a:endParaRPr lang="es-MX" dirty="0">
              <a:solidFill>
                <a:schemeClr val="tx1"/>
              </a:solidFill>
            </a:endParaRPr>
          </a:p>
        </p:txBody>
      </p:sp>
    </p:spTree>
    <p:extLst>
      <p:ext uri="{BB962C8B-B14F-4D97-AF65-F5344CB8AC3E}">
        <p14:creationId xmlns:p14="http://schemas.microsoft.com/office/powerpoint/2010/main" val="56913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800C74F-810B-4DCB-6ECF-493A74C70AB2}"/>
              </a:ext>
            </a:extLst>
          </p:cNvPr>
          <p:cNvPicPr>
            <a:picLocks noChangeAspect="1"/>
          </p:cNvPicPr>
          <p:nvPr/>
        </p:nvPicPr>
        <p:blipFill>
          <a:blip r:embed="rId2"/>
          <a:stretch>
            <a:fillRect/>
          </a:stretch>
        </p:blipFill>
        <p:spPr>
          <a:xfrm>
            <a:off x="1443717" y="451966"/>
            <a:ext cx="9304565" cy="5954068"/>
          </a:xfrm>
          <a:prstGeom prst="rect">
            <a:avLst/>
          </a:prstGeom>
        </p:spPr>
      </p:pic>
    </p:spTree>
    <p:extLst>
      <p:ext uri="{BB962C8B-B14F-4D97-AF65-F5344CB8AC3E}">
        <p14:creationId xmlns:p14="http://schemas.microsoft.com/office/powerpoint/2010/main" val="1986867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F7B92-4464-88BF-EFDF-2F832579DF2D}"/>
              </a:ext>
            </a:extLst>
          </p:cNvPr>
          <p:cNvSpPr>
            <a:spLocks noGrp="1"/>
          </p:cNvSpPr>
          <p:nvPr>
            <p:ph type="title"/>
          </p:nvPr>
        </p:nvSpPr>
        <p:spPr>
          <a:xfrm>
            <a:off x="151795" y="157310"/>
            <a:ext cx="4237325" cy="665650"/>
          </a:xfrm>
        </p:spPr>
        <p:txBody>
          <a:bodyPr>
            <a:normAutofit fontScale="90000"/>
          </a:bodyPr>
          <a:lstStyle/>
          <a:p>
            <a:r>
              <a:rPr lang="es-MX" dirty="0"/>
              <a:t>Java </a:t>
            </a:r>
            <a:r>
              <a:rPr lang="es-MX" dirty="0" err="1"/>
              <a:t>Packages</a:t>
            </a:r>
            <a:endParaRPr lang="es-MX" dirty="0"/>
          </a:p>
        </p:txBody>
      </p:sp>
      <p:sp>
        <p:nvSpPr>
          <p:cNvPr id="3" name="Marcador de contenido 2">
            <a:extLst>
              <a:ext uri="{FF2B5EF4-FFF2-40B4-BE49-F238E27FC236}">
                <a16:creationId xmlns:a16="http://schemas.microsoft.com/office/drawing/2014/main" id="{5206714B-7888-C75B-0350-E61E453C7736}"/>
              </a:ext>
            </a:extLst>
          </p:cNvPr>
          <p:cNvSpPr>
            <a:spLocks noGrp="1"/>
          </p:cNvSpPr>
          <p:nvPr>
            <p:ph idx="1"/>
          </p:nvPr>
        </p:nvSpPr>
        <p:spPr>
          <a:xfrm>
            <a:off x="654715" y="1244769"/>
            <a:ext cx="10353762" cy="4058751"/>
          </a:xfrm>
        </p:spPr>
        <p:txBody>
          <a:bodyPr/>
          <a:lstStyle/>
          <a:p>
            <a:pPr marL="36900" indent="0">
              <a:buNone/>
            </a:pPr>
            <a:r>
              <a:rPr lang="es-MX" b="0" i="0" dirty="0">
                <a:solidFill>
                  <a:schemeClr val="tx1"/>
                </a:solidFill>
                <a:effectLst/>
                <a:latin typeface="Roboto" panose="02000000000000000000" pitchFamily="2" charset="0"/>
              </a:rPr>
              <a:t>Un paquete en Java se usa para agrupar clases relacionadas. Piense en ello como una carpeta en un directorio de archivos. Usamos paquetes para evitar conflictos de nombres y para escribir un código mejor mantenible. Los paquetes se dividen en dos categorías: </a:t>
            </a:r>
          </a:p>
          <a:p>
            <a:r>
              <a:rPr lang="es-MX" b="0" i="0" dirty="0">
                <a:solidFill>
                  <a:schemeClr val="tx1"/>
                </a:solidFill>
                <a:effectLst/>
                <a:latin typeface="Roboto" panose="02000000000000000000" pitchFamily="2" charset="0"/>
              </a:rPr>
              <a:t>Paquetes integrados (paquetes de la API de Java) </a:t>
            </a:r>
          </a:p>
          <a:p>
            <a:pPr marL="36900" indent="0">
              <a:buNone/>
            </a:pPr>
            <a:r>
              <a:rPr lang="es-MX" b="0" i="0" dirty="0">
                <a:solidFill>
                  <a:schemeClr val="tx1"/>
                </a:solidFill>
                <a:effectLst/>
                <a:latin typeface="Roboto" panose="02000000000000000000" pitchFamily="2" charset="0"/>
              </a:rPr>
              <a:t>La API de Java es una biblioteca de clases </a:t>
            </a:r>
            <a:r>
              <a:rPr lang="es-MX" b="0" i="0" dirty="0" err="1">
                <a:solidFill>
                  <a:schemeClr val="tx1"/>
                </a:solidFill>
                <a:effectLst/>
                <a:latin typeface="Roboto" panose="02000000000000000000" pitchFamily="2" charset="0"/>
              </a:rPr>
              <a:t>preescritas</a:t>
            </a:r>
            <a:r>
              <a:rPr lang="es-MX" b="0" i="0" dirty="0">
                <a:solidFill>
                  <a:schemeClr val="tx1"/>
                </a:solidFill>
                <a:effectLst/>
                <a:latin typeface="Roboto" panose="02000000000000000000" pitchFamily="2" charset="0"/>
              </a:rPr>
              <a:t>, de uso gratuito, incluidas en el entorno de desarrollo de Java. La biblioteca contiene componentes para administrar entradas, programar bases de datos y mucho más.</a:t>
            </a:r>
          </a:p>
          <a:p>
            <a:r>
              <a:rPr lang="es-MX" b="0" i="0" dirty="0">
                <a:solidFill>
                  <a:schemeClr val="tx1"/>
                </a:solidFill>
                <a:effectLst/>
                <a:latin typeface="Roboto" panose="02000000000000000000" pitchFamily="2" charset="0"/>
              </a:rPr>
              <a:t>Paquetes definidos por el usuario (cree sus propios paquetes)</a:t>
            </a:r>
          </a:p>
          <a:p>
            <a:pPr marL="36900" indent="0">
              <a:buNone/>
            </a:pPr>
            <a:endParaRPr lang="es-MX" dirty="0">
              <a:solidFill>
                <a:schemeClr val="tx1"/>
              </a:solidFill>
            </a:endParaRPr>
          </a:p>
        </p:txBody>
      </p:sp>
    </p:spTree>
    <p:extLst>
      <p:ext uri="{BB962C8B-B14F-4D97-AF65-F5344CB8AC3E}">
        <p14:creationId xmlns:p14="http://schemas.microsoft.com/office/powerpoint/2010/main" val="122770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6DB7B-CEFD-F63F-038D-88E42A03786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D5DB409-9027-6932-464C-62CD9197F474}"/>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5819F7F0-4773-A067-2780-C23F966C7A73}"/>
              </a:ext>
            </a:extLst>
          </p:cNvPr>
          <p:cNvPicPr>
            <a:picLocks noChangeAspect="1"/>
          </p:cNvPicPr>
          <p:nvPr/>
        </p:nvPicPr>
        <p:blipFill rotWithShape="1">
          <a:blip r:embed="rId2"/>
          <a:srcRect l="3837" t="6696" r="50000" b="14312"/>
          <a:stretch/>
        </p:blipFill>
        <p:spPr>
          <a:xfrm>
            <a:off x="701748" y="334267"/>
            <a:ext cx="10839399" cy="5960207"/>
          </a:xfrm>
          <a:prstGeom prst="rect">
            <a:avLst/>
          </a:prstGeom>
        </p:spPr>
      </p:pic>
    </p:spTree>
    <p:extLst>
      <p:ext uri="{BB962C8B-B14F-4D97-AF65-F5344CB8AC3E}">
        <p14:creationId xmlns:p14="http://schemas.microsoft.com/office/powerpoint/2010/main" val="1217805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F7B92-4464-88BF-EFDF-2F832579DF2D}"/>
              </a:ext>
            </a:extLst>
          </p:cNvPr>
          <p:cNvSpPr>
            <a:spLocks noGrp="1"/>
          </p:cNvSpPr>
          <p:nvPr>
            <p:ph type="title"/>
          </p:nvPr>
        </p:nvSpPr>
        <p:spPr>
          <a:xfrm>
            <a:off x="151795" y="157310"/>
            <a:ext cx="4237325" cy="665650"/>
          </a:xfrm>
        </p:spPr>
        <p:txBody>
          <a:bodyPr>
            <a:normAutofit fontScale="90000"/>
          </a:bodyPr>
          <a:lstStyle/>
          <a:p>
            <a:r>
              <a:rPr lang="es-MX" dirty="0"/>
              <a:t>Java </a:t>
            </a:r>
            <a:r>
              <a:rPr lang="es-MX" dirty="0" err="1"/>
              <a:t>Packages</a:t>
            </a:r>
            <a:endParaRPr lang="es-MX" dirty="0"/>
          </a:p>
        </p:txBody>
      </p:sp>
      <p:sp>
        <p:nvSpPr>
          <p:cNvPr id="3" name="Marcador de contenido 2">
            <a:extLst>
              <a:ext uri="{FF2B5EF4-FFF2-40B4-BE49-F238E27FC236}">
                <a16:creationId xmlns:a16="http://schemas.microsoft.com/office/drawing/2014/main" id="{5206714B-7888-C75B-0350-E61E453C7736}"/>
              </a:ext>
            </a:extLst>
          </p:cNvPr>
          <p:cNvSpPr>
            <a:spLocks noGrp="1"/>
          </p:cNvSpPr>
          <p:nvPr>
            <p:ph idx="1"/>
          </p:nvPr>
        </p:nvSpPr>
        <p:spPr>
          <a:xfrm>
            <a:off x="654715" y="1244769"/>
            <a:ext cx="10353762" cy="4058751"/>
          </a:xfrm>
        </p:spPr>
        <p:txBody>
          <a:bodyPr/>
          <a:lstStyle/>
          <a:p>
            <a:pPr marL="36900" indent="0">
              <a:buNone/>
            </a:pPr>
            <a:r>
              <a:rPr lang="es-MX" b="0" i="0" dirty="0">
                <a:solidFill>
                  <a:schemeClr val="tx1"/>
                </a:solidFill>
                <a:effectLst/>
                <a:latin typeface="Roboto" panose="02000000000000000000" pitchFamily="2" charset="0"/>
              </a:rPr>
              <a:t>La API de Java es una biblioteca de clases </a:t>
            </a:r>
            <a:r>
              <a:rPr lang="es-MX" b="0" i="0" dirty="0" err="1">
                <a:solidFill>
                  <a:schemeClr val="tx1"/>
                </a:solidFill>
                <a:effectLst/>
                <a:latin typeface="Roboto" panose="02000000000000000000" pitchFamily="2" charset="0"/>
              </a:rPr>
              <a:t>preescritas</a:t>
            </a:r>
            <a:r>
              <a:rPr lang="es-MX" b="0" i="0" dirty="0">
                <a:solidFill>
                  <a:schemeClr val="tx1"/>
                </a:solidFill>
                <a:effectLst/>
                <a:latin typeface="Roboto" panose="02000000000000000000" pitchFamily="2" charset="0"/>
              </a:rPr>
              <a:t>, de uso gratuito, incluidas en el entorno de desarrollo de Java. La biblioteca contiene componentes para administrar entradas, programar bases de datos y mucho más.</a:t>
            </a:r>
          </a:p>
          <a:p>
            <a:pPr marL="36900" indent="0">
              <a:buNone/>
            </a:pPr>
            <a:endParaRPr lang="es-MX" dirty="0">
              <a:solidFill>
                <a:schemeClr val="tx1"/>
              </a:solidFill>
            </a:endParaRPr>
          </a:p>
        </p:txBody>
      </p:sp>
    </p:spTree>
    <p:extLst>
      <p:ext uri="{BB962C8B-B14F-4D97-AF65-F5344CB8AC3E}">
        <p14:creationId xmlns:p14="http://schemas.microsoft.com/office/powerpoint/2010/main" val="3628852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57920-7EBD-C84B-E044-6FA8A334629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6420A3D-F18E-E22A-8099-F2F17194567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860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90A61-31D8-0732-54D0-248A43FC7C2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F4C32F6-5726-AEA6-6D1D-D65A37A36C9C}"/>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28639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D0F44-3705-4BF5-6E28-EE4F8630641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BBE4C0C-A57E-B30B-1DFD-DFAE6377BEB3}"/>
              </a:ext>
            </a:extLst>
          </p:cNvPr>
          <p:cNvSpPr>
            <a:spLocks noGrp="1"/>
          </p:cNvSpPr>
          <p:nvPr>
            <p:ph idx="1"/>
          </p:nvPr>
        </p:nvSpPr>
        <p:spPr/>
        <p:txBody>
          <a:bodyPr/>
          <a:lstStyle/>
          <a:p>
            <a:r>
              <a:rPr lang="es-MX" dirty="0"/>
              <a:t>Un objeto es una plantilla </a:t>
            </a:r>
          </a:p>
        </p:txBody>
      </p:sp>
    </p:spTree>
    <p:extLst>
      <p:ext uri="{BB962C8B-B14F-4D97-AF65-F5344CB8AC3E}">
        <p14:creationId xmlns:p14="http://schemas.microsoft.com/office/powerpoint/2010/main" val="4081857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FE3C09-C813-A67B-AD36-B7535BEA1D29}"/>
              </a:ext>
            </a:extLst>
          </p:cNvPr>
          <p:cNvSpPr>
            <a:spLocks noGrp="1"/>
          </p:cNvSpPr>
          <p:nvPr>
            <p:ph idx="1"/>
          </p:nvPr>
        </p:nvSpPr>
        <p:spPr>
          <a:xfrm>
            <a:off x="658906" y="403413"/>
            <a:ext cx="10608651" cy="5387788"/>
          </a:xfrm>
        </p:spPr>
        <p:txBody>
          <a:bodyPr/>
          <a:lstStyle/>
          <a:p>
            <a:endParaRPr lang="es-MX" dirty="0"/>
          </a:p>
          <a:p>
            <a:r>
              <a:rPr lang="es-MX" dirty="0"/>
              <a:t>Crear un objeto</a:t>
            </a:r>
          </a:p>
          <a:p>
            <a:pPr marL="36900" indent="0">
              <a:buNone/>
            </a:pPr>
            <a:r>
              <a:rPr lang="es-MX" dirty="0" err="1"/>
              <a:t>class</a:t>
            </a:r>
            <a:r>
              <a:rPr lang="es-MX" dirty="0"/>
              <a:t> nombre = new </a:t>
            </a:r>
            <a:r>
              <a:rPr lang="es-MX" dirty="0" err="1"/>
              <a:t>class</a:t>
            </a:r>
            <a:endParaRPr lang="es-MX" dirty="0"/>
          </a:p>
          <a:p>
            <a:pPr marL="36900" indent="0">
              <a:buNone/>
            </a:pPr>
            <a:endParaRPr lang="es-MX" dirty="0"/>
          </a:p>
          <a:p>
            <a:pPr marL="36900" indent="0">
              <a:buNone/>
            </a:pPr>
            <a:endParaRPr lang="es-MX" dirty="0"/>
          </a:p>
        </p:txBody>
      </p:sp>
    </p:spTree>
    <p:extLst>
      <p:ext uri="{BB962C8B-B14F-4D97-AF65-F5344CB8AC3E}">
        <p14:creationId xmlns:p14="http://schemas.microsoft.com/office/powerpoint/2010/main" val="3947372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1E5D67-619F-83E1-1485-A8C3F0D2DF7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7D077AA-4850-D147-629F-2A80B8FD3714}"/>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155395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6D5499-5495-72ED-425A-5064C5C9E35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A70AED9-4AEA-2F00-5C4A-E7AF279E0BA1}"/>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760603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14B31-78B9-50AD-9322-8C148E72847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22CB74B-6745-DAC9-DF24-479F4AAF6B1F}"/>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355834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715608-B769-3858-4924-19BBA5588E9A}"/>
              </a:ext>
            </a:extLst>
          </p:cNvPr>
          <p:cNvPicPr>
            <a:picLocks noChangeAspect="1"/>
          </p:cNvPicPr>
          <p:nvPr/>
        </p:nvPicPr>
        <p:blipFill rotWithShape="1">
          <a:blip r:embed="rId2"/>
          <a:srcRect l="66808" t="29264" r="9308" b="50000"/>
          <a:stretch/>
        </p:blipFill>
        <p:spPr>
          <a:xfrm>
            <a:off x="2205110" y="149779"/>
            <a:ext cx="6403899" cy="1786597"/>
          </a:xfrm>
          <a:prstGeom prst="rect">
            <a:avLst/>
          </a:prstGeom>
        </p:spPr>
      </p:pic>
      <p:pic>
        <p:nvPicPr>
          <p:cNvPr id="7" name="Imagen 6">
            <a:extLst>
              <a:ext uri="{FF2B5EF4-FFF2-40B4-BE49-F238E27FC236}">
                <a16:creationId xmlns:a16="http://schemas.microsoft.com/office/drawing/2014/main" id="{23769CE3-A004-FC3E-054F-E3C985F87A00}"/>
              </a:ext>
            </a:extLst>
          </p:cNvPr>
          <p:cNvPicPr>
            <a:picLocks noChangeAspect="1"/>
          </p:cNvPicPr>
          <p:nvPr/>
        </p:nvPicPr>
        <p:blipFill rotWithShape="1">
          <a:blip r:embed="rId3"/>
          <a:srcRect l="58732" t="15260" r="999" b="22980"/>
          <a:stretch/>
        </p:blipFill>
        <p:spPr>
          <a:xfrm>
            <a:off x="443772" y="1492624"/>
            <a:ext cx="10886722" cy="5365376"/>
          </a:xfrm>
          <a:prstGeom prst="rect">
            <a:avLst/>
          </a:prstGeom>
        </p:spPr>
      </p:pic>
    </p:spTree>
    <p:extLst>
      <p:ext uri="{BB962C8B-B14F-4D97-AF65-F5344CB8AC3E}">
        <p14:creationId xmlns:p14="http://schemas.microsoft.com/office/powerpoint/2010/main" val="25115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A182959-CEDB-3C9C-F4EC-5EF2D06DC13C}"/>
              </a:ext>
            </a:extLst>
          </p:cNvPr>
          <p:cNvPicPr>
            <a:picLocks noChangeAspect="1"/>
          </p:cNvPicPr>
          <p:nvPr/>
        </p:nvPicPr>
        <p:blipFill rotWithShape="1">
          <a:blip r:embed="rId2"/>
          <a:srcRect l="58500" t="15619" r="13275" b="19030"/>
          <a:stretch/>
        </p:blipFill>
        <p:spPr>
          <a:xfrm>
            <a:off x="233978" y="-26894"/>
            <a:ext cx="3831585" cy="2850776"/>
          </a:xfrm>
          <a:prstGeom prst="rect">
            <a:avLst/>
          </a:prstGeom>
        </p:spPr>
      </p:pic>
      <p:pic>
        <p:nvPicPr>
          <p:cNvPr id="7" name="Imagen 6">
            <a:extLst>
              <a:ext uri="{FF2B5EF4-FFF2-40B4-BE49-F238E27FC236}">
                <a16:creationId xmlns:a16="http://schemas.microsoft.com/office/drawing/2014/main" id="{F7B4BC56-665E-0390-C9D5-0C57BFCE5B96}"/>
              </a:ext>
            </a:extLst>
          </p:cNvPr>
          <p:cNvPicPr>
            <a:picLocks noChangeAspect="1"/>
          </p:cNvPicPr>
          <p:nvPr/>
        </p:nvPicPr>
        <p:blipFill rotWithShape="1">
          <a:blip r:embed="rId3"/>
          <a:srcRect l="58269" t="13823" r="885" b="42011"/>
          <a:stretch/>
        </p:blipFill>
        <p:spPr>
          <a:xfrm>
            <a:off x="3959571" y="295421"/>
            <a:ext cx="8204674" cy="2850776"/>
          </a:xfrm>
          <a:prstGeom prst="rect">
            <a:avLst/>
          </a:prstGeom>
        </p:spPr>
      </p:pic>
      <p:sp>
        <p:nvSpPr>
          <p:cNvPr id="8" name="CuadroTexto 7">
            <a:extLst>
              <a:ext uri="{FF2B5EF4-FFF2-40B4-BE49-F238E27FC236}">
                <a16:creationId xmlns:a16="http://schemas.microsoft.com/office/drawing/2014/main" id="{E705AFBA-7B07-B238-83D6-310C452CDEC9}"/>
              </a:ext>
            </a:extLst>
          </p:cNvPr>
          <p:cNvSpPr txBox="1"/>
          <p:nvPr/>
        </p:nvSpPr>
        <p:spPr>
          <a:xfrm>
            <a:off x="1223889" y="4135902"/>
            <a:ext cx="9411286" cy="2062103"/>
          </a:xfrm>
          <a:prstGeom prst="rect">
            <a:avLst/>
          </a:prstGeom>
          <a:noFill/>
        </p:spPr>
        <p:txBody>
          <a:bodyPr wrap="square" rtlCol="0">
            <a:spAutoFit/>
          </a:bodyPr>
          <a:lstStyle/>
          <a:p>
            <a:r>
              <a:rPr lang="es-MX" sz="2400" dirty="0"/>
              <a:t>Las colecciones son una forma de implementar estructuras de datos en un lenguaje de programación. Por lo que las estructuras de datos son conceptos teóricos, y las colecciones son una forma práctica de implementar y utilizar estructuras de datos en un programa.</a:t>
            </a:r>
          </a:p>
          <a:p>
            <a:endParaRPr lang="es-MX" sz="3200" dirty="0"/>
          </a:p>
        </p:txBody>
      </p:sp>
    </p:spTree>
    <p:extLst>
      <p:ext uri="{BB962C8B-B14F-4D97-AF65-F5344CB8AC3E}">
        <p14:creationId xmlns:p14="http://schemas.microsoft.com/office/powerpoint/2010/main" val="272021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5B280F-2DD5-ED70-F546-6688E59E980D}"/>
              </a:ext>
            </a:extLst>
          </p:cNvPr>
          <p:cNvSpPr>
            <a:spLocks noGrp="1"/>
          </p:cNvSpPr>
          <p:nvPr>
            <p:ph idx="1"/>
          </p:nvPr>
        </p:nvSpPr>
        <p:spPr>
          <a:xfrm>
            <a:off x="313764" y="251900"/>
            <a:ext cx="11492753" cy="6458182"/>
          </a:xfrm>
          <a:solidFill>
            <a:schemeClr val="bg1"/>
          </a:solidFill>
        </p:spPr>
        <p:txBody>
          <a:bodyPr>
            <a:normAutofit/>
          </a:bodyPr>
          <a:lstStyle/>
          <a:p>
            <a:pPr marL="0" indent="0" algn="l">
              <a:buNone/>
            </a:pPr>
            <a:r>
              <a:rPr lang="es-MX" b="0" i="0" dirty="0">
                <a:solidFill>
                  <a:srgbClr val="00B050"/>
                </a:solidFill>
                <a:effectLst/>
                <a:latin typeface="Söhne"/>
              </a:rPr>
              <a:t>Tipos de datos primitivos</a:t>
            </a:r>
          </a:p>
          <a:p>
            <a:pPr algn="l">
              <a:buFont typeface="+mj-lt"/>
              <a:buAutoNum type="arabicPeriod"/>
            </a:pPr>
            <a:r>
              <a:rPr lang="es-MX" b="0" i="0" dirty="0">
                <a:solidFill>
                  <a:srgbClr val="00B050"/>
                </a:solidFill>
                <a:effectLst/>
                <a:latin typeface="Söhne"/>
              </a:rPr>
              <a:t>byte: valor numérico entero de 8 bits.</a:t>
            </a:r>
          </a:p>
          <a:p>
            <a:pPr algn="l">
              <a:buFont typeface="+mj-lt"/>
              <a:buAutoNum type="arabicPeriod"/>
            </a:pPr>
            <a:r>
              <a:rPr lang="es-MX" b="0" i="0" dirty="0">
                <a:solidFill>
                  <a:srgbClr val="00B050"/>
                </a:solidFill>
                <a:effectLst/>
                <a:latin typeface="Söhne"/>
              </a:rPr>
              <a:t>short: valor numérico entero de 16 bits.</a:t>
            </a:r>
          </a:p>
          <a:p>
            <a:pPr algn="l">
              <a:buFont typeface="+mj-lt"/>
              <a:buAutoNum type="arabicPeriod"/>
            </a:pPr>
            <a:r>
              <a:rPr lang="es-MX" b="0" i="0" dirty="0" err="1">
                <a:solidFill>
                  <a:srgbClr val="00B050"/>
                </a:solidFill>
                <a:effectLst/>
                <a:latin typeface="Söhne"/>
              </a:rPr>
              <a:t>int</a:t>
            </a:r>
            <a:r>
              <a:rPr lang="es-MX" b="0" i="0" dirty="0">
                <a:solidFill>
                  <a:srgbClr val="00B050"/>
                </a:solidFill>
                <a:effectLst/>
                <a:latin typeface="Söhne"/>
              </a:rPr>
              <a:t>: valor numérico entero de 32 bits.</a:t>
            </a:r>
          </a:p>
          <a:p>
            <a:pPr algn="l">
              <a:buFont typeface="+mj-lt"/>
              <a:buAutoNum type="arabicPeriod"/>
            </a:pPr>
            <a:r>
              <a:rPr lang="es-MX" b="0" i="0" dirty="0" err="1">
                <a:solidFill>
                  <a:srgbClr val="00B050"/>
                </a:solidFill>
                <a:effectLst/>
                <a:latin typeface="Söhne"/>
              </a:rPr>
              <a:t>long</a:t>
            </a:r>
            <a:r>
              <a:rPr lang="es-MX" b="0" i="0" dirty="0">
                <a:solidFill>
                  <a:srgbClr val="00B050"/>
                </a:solidFill>
                <a:effectLst/>
                <a:latin typeface="Söhne"/>
              </a:rPr>
              <a:t>: valor numérico entero de 64 bits.</a:t>
            </a:r>
          </a:p>
          <a:p>
            <a:pPr algn="l">
              <a:buFont typeface="+mj-lt"/>
              <a:buAutoNum type="arabicPeriod"/>
            </a:pPr>
            <a:r>
              <a:rPr lang="es-MX" b="0" i="0" dirty="0" err="1">
                <a:solidFill>
                  <a:srgbClr val="00B050"/>
                </a:solidFill>
                <a:effectLst/>
                <a:latin typeface="Söhne"/>
              </a:rPr>
              <a:t>float</a:t>
            </a:r>
            <a:r>
              <a:rPr lang="es-MX" b="0" i="0" dirty="0">
                <a:solidFill>
                  <a:srgbClr val="00B050"/>
                </a:solidFill>
                <a:effectLst/>
                <a:latin typeface="Söhne"/>
              </a:rPr>
              <a:t>: valor numérico de punto flotante de 32 bits.</a:t>
            </a:r>
          </a:p>
          <a:p>
            <a:pPr algn="l">
              <a:buFont typeface="+mj-lt"/>
              <a:buAutoNum type="arabicPeriod"/>
            </a:pPr>
            <a:r>
              <a:rPr lang="es-MX" b="0" i="0" dirty="0" err="1">
                <a:solidFill>
                  <a:srgbClr val="00B050"/>
                </a:solidFill>
                <a:effectLst/>
                <a:latin typeface="Söhne"/>
              </a:rPr>
              <a:t>double</a:t>
            </a:r>
            <a:r>
              <a:rPr lang="es-MX" b="0" i="0" dirty="0">
                <a:solidFill>
                  <a:srgbClr val="00B050"/>
                </a:solidFill>
                <a:effectLst/>
                <a:latin typeface="Söhne"/>
              </a:rPr>
              <a:t>: valor numérico de punto flotante de 64 bits.</a:t>
            </a:r>
          </a:p>
          <a:p>
            <a:pPr algn="l">
              <a:buFont typeface="+mj-lt"/>
              <a:buAutoNum type="arabicPeriod"/>
            </a:pPr>
            <a:r>
              <a:rPr lang="es-MX" b="0" i="0" dirty="0" err="1">
                <a:solidFill>
                  <a:srgbClr val="00B050"/>
                </a:solidFill>
                <a:effectLst/>
                <a:latin typeface="Söhne"/>
              </a:rPr>
              <a:t>boolean</a:t>
            </a:r>
            <a:r>
              <a:rPr lang="es-MX" b="0" i="0" dirty="0">
                <a:solidFill>
                  <a:srgbClr val="00B050"/>
                </a:solidFill>
                <a:effectLst/>
                <a:latin typeface="Söhne"/>
              </a:rPr>
              <a:t>: valor verdadero o falso (true o false).</a:t>
            </a:r>
          </a:p>
          <a:p>
            <a:pPr algn="l">
              <a:buFont typeface="+mj-lt"/>
              <a:buAutoNum type="arabicPeriod"/>
            </a:pPr>
            <a:r>
              <a:rPr lang="es-MX" b="0" i="0" dirty="0" err="1">
                <a:solidFill>
                  <a:srgbClr val="00B050"/>
                </a:solidFill>
                <a:effectLst/>
                <a:latin typeface="Söhne"/>
              </a:rPr>
              <a:t>char</a:t>
            </a:r>
            <a:r>
              <a:rPr lang="es-MX" b="0" i="0" dirty="0">
                <a:solidFill>
                  <a:srgbClr val="00B050"/>
                </a:solidFill>
                <a:effectLst/>
                <a:latin typeface="Söhne"/>
              </a:rPr>
              <a:t>: representa un solo carácter Unicode de 16 bits</a:t>
            </a:r>
            <a:r>
              <a:rPr lang="es-MX" b="0" i="0" dirty="0">
                <a:solidFill>
                  <a:schemeClr val="accent6">
                    <a:lumMod val="60000"/>
                    <a:lumOff val="40000"/>
                  </a:schemeClr>
                </a:solidFill>
                <a:effectLst/>
                <a:latin typeface="Söhne"/>
              </a:rPr>
              <a:t>.</a:t>
            </a:r>
          </a:p>
          <a:p>
            <a:pPr marL="0" indent="0" algn="l">
              <a:buNone/>
            </a:pPr>
            <a:r>
              <a:rPr lang="es-MX" b="0" i="0" dirty="0">
                <a:solidFill>
                  <a:srgbClr val="0070C0"/>
                </a:solidFill>
                <a:effectLst/>
                <a:latin typeface="Söhne"/>
              </a:rPr>
              <a:t>Java también tiene tipos de datos no primitivos o de referencia, que incluyen:</a:t>
            </a:r>
          </a:p>
          <a:p>
            <a:pPr algn="l">
              <a:buFont typeface="+mj-lt"/>
              <a:buAutoNum type="arabicPeriod"/>
            </a:pPr>
            <a:r>
              <a:rPr lang="es-MX" b="0" i="0" dirty="0" err="1">
                <a:solidFill>
                  <a:srgbClr val="0070C0"/>
                </a:solidFill>
                <a:effectLst/>
                <a:latin typeface="Söhne"/>
              </a:rPr>
              <a:t>String</a:t>
            </a:r>
            <a:r>
              <a:rPr lang="es-MX" b="0" i="0" dirty="0">
                <a:solidFill>
                  <a:srgbClr val="0070C0"/>
                </a:solidFill>
                <a:effectLst/>
                <a:latin typeface="Söhne"/>
              </a:rPr>
              <a:t>: representa una cadena de caracteres.</a:t>
            </a:r>
          </a:p>
          <a:p>
            <a:pPr algn="l">
              <a:buFont typeface="+mj-lt"/>
              <a:buAutoNum type="arabicPeriod"/>
            </a:pPr>
            <a:r>
              <a:rPr lang="es-MX" b="0" i="0" dirty="0" err="1">
                <a:solidFill>
                  <a:srgbClr val="0070C0"/>
                </a:solidFill>
                <a:effectLst/>
                <a:latin typeface="Söhne"/>
              </a:rPr>
              <a:t>Arrays</a:t>
            </a:r>
            <a:r>
              <a:rPr lang="es-MX" b="0" i="0" dirty="0">
                <a:solidFill>
                  <a:srgbClr val="0070C0"/>
                </a:solidFill>
                <a:effectLst/>
                <a:latin typeface="Söhne"/>
              </a:rPr>
              <a:t>: representa una colección de elementos del mismo tipo de datos.</a:t>
            </a:r>
          </a:p>
          <a:p>
            <a:pPr algn="l">
              <a:buFont typeface="+mj-lt"/>
              <a:buAutoNum type="arabicPeriod"/>
            </a:pPr>
            <a:r>
              <a:rPr lang="es-MX" b="0" i="0" dirty="0">
                <a:solidFill>
                  <a:srgbClr val="0070C0"/>
                </a:solidFill>
                <a:effectLst/>
                <a:latin typeface="Söhne"/>
              </a:rPr>
              <a:t>Clases definidas por el usuario: son tipos de datos definidos por el usuario que se crean a través de la programación orientada a objetos.</a:t>
            </a:r>
          </a:p>
          <a:p>
            <a:endParaRPr lang="es-MX" dirty="0">
              <a:solidFill>
                <a:schemeClr val="accent6">
                  <a:lumMod val="60000"/>
                  <a:lumOff val="40000"/>
                </a:schemeClr>
              </a:solidFill>
            </a:endParaRPr>
          </a:p>
        </p:txBody>
      </p:sp>
    </p:spTree>
    <p:extLst>
      <p:ext uri="{BB962C8B-B14F-4D97-AF65-F5344CB8AC3E}">
        <p14:creationId xmlns:p14="http://schemas.microsoft.com/office/powerpoint/2010/main" val="2373598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FD61A69-1A51-7A81-4263-4CD598E6F08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42217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5B299-7588-360A-0B6E-F7A215AB5CC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B18408F-114F-BED0-5529-5DEFF16DC46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DA2FB10-D01D-CCB7-042E-91750F16EBA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667232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D661F-7366-BEB3-5945-D5F426A9D52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4C1497F-91B1-126B-11CB-A2FC6647B7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AA30DB1-3977-70FA-55BA-CDEDB99748B2}"/>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9291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18ACE-B8CC-E581-849A-63CAD09F47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C76F9CB-38F1-55B7-14B2-5CE4478384F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ECF223-531B-2F5B-3454-BA59706B3E5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723298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2D37E-3AE1-353F-EE49-88075336B98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4B1AC30-E3A5-C195-0280-36C9894BDCA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B52FFB6-1271-2E89-E8C6-3A59F4FD4B0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34210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DAD1F-B5E7-EE04-EEA7-BCF07C75DFC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37962DC-832A-7623-D1F1-E1357240F91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347D40-0E3E-6108-C48D-90B5D84668D5}"/>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0341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DB560-DC00-C195-A987-6427616B34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2CDE914-7FCE-C837-EEC7-BF2B28DA397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5CC978D-F288-3B70-DAFC-A148EAD9531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518524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445C3-86EC-F576-BC57-1D673588324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3B493F4-119F-B004-C61F-F26BA04924E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5CD65D9-A5E7-8F9E-91BD-BC2F352BACA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2346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34B850-699C-8D25-77B1-5A58EC3083C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AA0756F-86A7-59ED-5EAB-7516DDB3C34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29333DE-70E8-02D2-5408-30980CC244C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9452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37802-D573-20B7-A070-735358CBFA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B7628E5-C6E0-E54D-4496-4181FC4EFC0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4F4BAEF-5B03-7956-E766-EE5E860425D0}"/>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10275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E47994C-2A6F-F82C-EA39-0F2C477BC4AC}"/>
              </a:ext>
            </a:extLst>
          </p:cNvPr>
          <p:cNvSpPr>
            <a:spLocks noGrp="1"/>
          </p:cNvSpPr>
          <p:nvPr>
            <p:ph idx="1"/>
          </p:nvPr>
        </p:nvSpPr>
        <p:spPr>
          <a:xfrm>
            <a:off x="914399" y="605119"/>
            <a:ext cx="10353157" cy="1304363"/>
          </a:xfrm>
        </p:spPr>
        <p:txBody>
          <a:bodyPr/>
          <a:lstStyle/>
          <a:p>
            <a:r>
              <a:rPr lang="es-MX" dirty="0">
                <a:solidFill>
                  <a:srgbClr val="00FFCC"/>
                </a:solidFill>
              </a:rPr>
              <a:t>Para comentar se emplean   </a:t>
            </a:r>
          </a:p>
          <a:p>
            <a:pPr marL="450000" lvl="1" indent="0">
              <a:buNone/>
            </a:pPr>
            <a:r>
              <a:rPr lang="es-MX" dirty="0">
                <a:solidFill>
                  <a:srgbClr val="00FFCC"/>
                </a:solidFill>
              </a:rPr>
              <a:t>// Este es un comentario</a:t>
            </a:r>
          </a:p>
          <a:p>
            <a:pPr marL="450000" lvl="1" indent="0">
              <a:buNone/>
            </a:pPr>
            <a:r>
              <a:rPr lang="es-MX" dirty="0">
                <a:solidFill>
                  <a:srgbClr val="00FFCC"/>
                </a:solidFill>
              </a:rPr>
              <a:t>/*   Este también es otro comentario  */</a:t>
            </a:r>
          </a:p>
        </p:txBody>
      </p:sp>
      <p:sp>
        <p:nvSpPr>
          <p:cNvPr id="4" name="Marcador de contenido 2">
            <a:extLst>
              <a:ext uri="{FF2B5EF4-FFF2-40B4-BE49-F238E27FC236}">
                <a16:creationId xmlns:a16="http://schemas.microsoft.com/office/drawing/2014/main" id="{F42F4FB7-1DAD-40C8-8B76-CDA05232466D}"/>
              </a:ext>
            </a:extLst>
          </p:cNvPr>
          <p:cNvSpPr txBox="1">
            <a:spLocks/>
          </p:cNvSpPr>
          <p:nvPr/>
        </p:nvSpPr>
        <p:spPr>
          <a:xfrm>
            <a:off x="6230471" y="701489"/>
            <a:ext cx="3962400" cy="11116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MX" dirty="0"/>
              <a:t>En Java se emplea </a:t>
            </a:r>
            <a:r>
              <a:rPr lang="es-MX" dirty="0">
                <a:solidFill>
                  <a:srgbClr val="7030A0"/>
                </a:solidFill>
              </a:rPr>
              <a:t>final </a:t>
            </a:r>
            <a:r>
              <a:rPr lang="es-MX" dirty="0"/>
              <a:t>para declarar una variable como constante </a:t>
            </a:r>
          </a:p>
        </p:txBody>
      </p:sp>
      <p:sp>
        <p:nvSpPr>
          <p:cNvPr id="5" name="CuadroTexto 4">
            <a:extLst>
              <a:ext uri="{FF2B5EF4-FFF2-40B4-BE49-F238E27FC236}">
                <a16:creationId xmlns:a16="http://schemas.microsoft.com/office/drawing/2014/main" id="{2711A03E-720A-BCFC-486C-5C9618DF7FC3}"/>
              </a:ext>
            </a:extLst>
          </p:cNvPr>
          <p:cNvSpPr txBox="1"/>
          <p:nvPr/>
        </p:nvSpPr>
        <p:spPr>
          <a:xfrm>
            <a:off x="1007988" y="2299010"/>
            <a:ext cx="8390964" cy="646331"/>
          </a:xfrm>
          <a:prstGeom prst="rect">
            <a:avLst/>
          </a:prstGeom>
          <a:noFill/>
        </p:spPr>
        <p:txBody>
          <a:bodyPr wrap="square" rtlCol="0">
            <a:spAutoFit/>
          </a:bodyPr>
          <a:lstStyle/>
          <a:p>
            <a:r>
              <a:rPr lang="en-US" b="0" i="0" dirty="0">
                <a:effectLst/>
                <a:latin typeface="Roboto" panose="02000000000000000000" pitchFamily="2" charset="0"/>
              </a:rPr>
              <a:t>Java Type Casting Type casting is when you assign a value of one primitive data type to another type. In Java, there are two types of casting:</a:t>
            </a:r>
            <a:endParaRPr lang="es-MX" dirty="0"/>
          </a:p>
        </p:txBody>
      </p:sp>
      <p:pic>
        <p:nvPicPr>
          <p:cNvPr id="7" name="Imagen 6">
            <a:extLst>
              <a:ext uri="{FF2B5EF4-FFF2-40B4-BE49-F238E27FC236}">
                <a16:creationId xmlns:a16="http://schemas.microsoft.com/office/drawing/2014/main" id="{0A1BBAA4-724B-9E85-F587-A777A3C58B50}"/>
              </a:ext>
            </a:extLst>
          </p:cNvPr>
          <p:cNvPicPr>
            <a:picLocks noChangeAspect="1"/>
          </p:cNvPicPr>
          <p:nvPr/>
        </p:nvPicPr>
        <p:blipFill rotWithShape="1">
          <a:blip r:embed="rId2"/>
          <a:srcRect t="56603" b="8210"/>
          <a:stretch/>
        </p:blipFill>
        <p:spPr>
          <a:xfrm>
            <a:off x="647981" y="5069542"/>
            <a:ext cx="9110975" cy="586317"/>
          </a:xfrm>
          <a:prstGeom prst="rect">
            <a:avLst/>
          </a:prstGeom>
        </p:spPr>
      </p:pic>
      <p:pic>
        <p:nvPicPr>
          <p:cNvPr id="12" name="Imagen 11">
            <a:extLst>
              <a:ext uri="{FF2B5EF4-FFF2-40B4-BE49-F238E27FC236}">
                <a16:creationId xmlns:a16="http://schemas.microsoft.com/office/drawing/2014/main" id="{8B31B280-0169-4956-7F86-E2D6E9BA91DC}"/>
              </a:ext>
            </a:extLst>
          </p:cNvPr>
          <p:cNvPicPr>
            <a:picLocks noChangeAspect="1"/>
          </p:cNvPicPr>
          <p:nvPr/>
        </p:nvPicPr>
        <p:blipFill rotWithShape="1">
          <a:blip r:embed="rId2"/>
          <a:srcRect b="62098"/>
          <a:stretch/>
        </p:blipFill>
        <p:spPr>
          <a:xfrm>
            <a:off x="647982" y="3402105"/>
            <a:ext cx="9110975" cy="631578"/>
          </a:xfrm>
          <a:prstGeom prst="rect">
            <a:avLst/>
          </a:prstGeom>
        </p:spPr>
      </p:pic>
      <p:sp>
        <p:nvSpPr>
          <p:cNvPr id="13" name="CuadroTexto 12">
            <a:extLst>
              <a:ext uri="{FF2B5EF4-FFF2-40B4-BE49-F238E27FC236}">
                <a16:creationId xmlns:a16="http://schemas.microsoft.com/office/drawing/2014/main" id="{B9EDFE0D-E965-37AA-CE07-ADFDAF29C38F}"/>
              </a:ext>
            </a:extLst>
          </p:cNvPr>
          <p:cNvSpPr txBox="1"/>
          <p:nvPr/>
        </p:nvSpPr>
        <p:spPr>
          <a:xfrm>
            <a:off x="1613647" y="4235824"/>
            <a:ext cx="4155141" cy="646331"/>
          </a:xfrm>
          <a:prstGeom prst="rect">
            <a:avLst/>
          </a:prstGeom>
          <a:noFill/>
        </p:spPr>
        <p:txBody>
          <a:bodyPr wrap="square" rtlCol="0">
            <a:spAutoFit/>
          </a:bodyPr>
          <a:lstStyle/>
          <a:p>
            <a:r>
              <a:rPr lang="es-MX" dirty="0" err="1"/>
              <a:t>int</a:t>
            </a:r>
            <a:r>
              <a:rPr lang="es-MX" dirty="0"/>
              <a:t> y=4;</a:t>
            </a:r>
          </a:p>
          <a:p>
            <a:r>
              <a:rPr lang="es-MX" dirty="0" err="1"/>
              <a:t>double</a:t>
            </a:r>
            <a:r>
              <a:rPr lang="es-MX" dirty="0"/>
              <a:t>  x=y;  // x=4.0</a:t>
            </a:r>
          </a:p>
        </p:txBody>
      </p:sp>
      <p:sp>
        <p:nvSpPr>
          <p:cNvPr id="14" name="CuadroTexto 13">
            <a:extLst>
              <a:ext uri="{FF2B5EF4-FFF2-40B4-BE49-F238E27FC236}">
                <a16:creationId xmlns:a16="http://schemas.microsoft.com/office/drawing/2014/main" id="{B0BEABFC-5A16-7B3B-8DFD-9F349068E395}"/>
              </a:ext>
            </a:extLst>
          </p:cNvPr>
          <p:cNvSpPr txBox="1"/>
          <p:nvPr/>
        </p:nvSpPr>
        <p:spPr>
          <a:xfrm>
            <a:off x="1935836" y="5843246"/>
            <a:ext cx="4155141" cy="646331"/>
          </a:xfrm>
          <a:prstGeom prst="rect">
            <a:avLst/>
          </a:prstGeom>
          <a:noFill/>
        </p:spPr>
        <p:txBody>
          <a:bodyPr wrap="square" rtlCol="0">
            <a:spAutoFit/>
          </a:bodyPr>
          <a:lstStyle/>
          <a:p>
            <a:r>
              <a:rPr lang="es-MX" dirty="0" err="1"/>
              <a:t>double</a:t>
            </a:r>
            <a:r>
              <a:rPr lang="es-MX" dirty="0"/>
              <a:t> y=4.3;</a:t>
            </a:r>
          </a:p>
          <a:p>
            <a:r>
              <a:rPr lang="es-MX" dirty="0" err="1"/>
              <a:t>int</a:t>
            </a:r>
            <a:r>
              <a:rPr lang="es-MX" dirty="0"/>
              <a:t>  x=(</a:t>
            </a:r>
            <a:r>
              <a:rPr lang="es-MX" dirty="0" err="1"/>
              <a:t>int</a:t>
            </a:r>
            <a:r>
              <a:rPr lang="es-MX" dirty="0"/>
              <a:t>)y;  // x=4</a:t>
            </a:r>
          </a:p>
        </p:txBody>
      </p:sp>
    </p:spTree>
    <p:extLst>
      <p:ext uri="{BB962C8B-B14F-4D97-AF65-F5344CB8AC3E}">
        <p14:creationId xmlns:p14="http://schemas.microsoft.com/office/powerpoint/2010/main" val="3229086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03345-1A66-E4E1-F3ED-15D0BBA2C5C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184CC65-BAC8-3811-3C72-A18B096EEF1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77AA399-BE79-E6C0-389A-87CADB6BF765}"/>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307996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4333-69FF-11D0-B661-288BD118B9C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4356BF6-81F8-110E-73B1-561B00C8DB9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BFD86BF-3762-9CDE-BE32-9BF5FA3B724F}"/>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758847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9BC20-617F-1ED7-4DB6-03DE62EDE21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EDA8E1D-1CA1-68D1-D87C-631DE683686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01EC101-073D-93E0-B5E2-D081B111E93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329125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8BD959-7D53-E14A-8F9B-899E567F100F}"/>
              </a:ext>
            </a:extLst>
          </p:cNvPr>
          <p:cNvPicPr>
            <a:picLocks noChangeAspect="1"/>
          </p:cNvPicPr>
          <p:nvPr/>
        </p:nvPicPr>
        <p:blipFill rotWithShape="1">
          <a:blip r:embed="rId2"/>
          <a:srcRect l="5287" t="12981" r="46517" b="3224"/>
          <a:stretch/>
        </p:blipFill>
        <p:spPr>
          <a:xfrm>
            <a:off x="211709" y="134912"/>
            <a:ext cx="11812659" cy="6599420"/>
          </a:xfrm>
          <a:prstGeom prst="rect">
            <a:avLst/>
          </a:prstGeom>
        </p:spPr>
      </p:pic>
    </p:spTree>
    <p:extLst>
      <p:ext uri="{BB962C8B-B14F-4D97-AF65-F5344CB8AC3E}">
        <p14:creationId xmlns:p14="http://schemas.microsoft.com/office/powerpoint/2010/main" val="2294214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2D0809E-E767-7694-D0B6-D87330BB4EFA}"/>
              </a:ext>
            </a:extLst>
          </p:cNvPr>
          <p:cNvPicPr>
            <a:picLocks noChangeAspect="1"/>
          </p:cNvPicPr>
          <p:nvPr/>
        </p:nvPicPr>
        <p:blipFill rotWithShape="1">
          <a:blip r:embed="rId2"/>
          <a:srcRect l="3837" t="6696" r="50000" b="14312"/>
          <a:stretch/>
        </p:blipFill>
        <p:spPr>
          <a:xfrm>
            <a:off x="701748" y="334267"/>
            <a:ext cx="10839399" cy="5960207"/>
          </a:xfrm>
          <a:prstGeom prst="rect">
            <a:avLst/>
          </a:prstGeom>
        </p:spPr>
      </p:pic>
    </p:spTree>
    <p:extLst>
      <p:ext uri="{BB962C8B-B14F-4D97-AF65-F5344CB8AC3E}">
        <p14:creationId xmlns:p14="http://schemas.microsoft.com/office/powerpoint/2010/main" val="1874168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B38A72-D20F-B90B-9478-4B7187F4545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51D3FFA-76F4-E1CA-485C-64B5627AA636}"/>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7FFFF20D-E627-0208-0F42-6C3CB0A4B2D8}"/>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591599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162207-A0D3-AA12-2891-79D70061DF6C}"/>
              </a:ext>
            </a:extLst>
          </p:cNvPr>
          <p:cNvSpPr>
            <a:spLocks noGrp="1"/>
          </p:cNvSpPr>
          <p:nvPr>
            <p:ph idx="1"/>
          </p:nvPr>
        </p:nvSpPr>
        <p:spPr>
          <a:xfrm>
            <a:off x="1878489" y="518245"/>
            <a:ext cx="6111268" cy="4143696"/>
          </a:xfrm>
        </p:spPr>
        <p:txBody>
          <a:bodyPr/>
          <a:lstStyle/>
          <a:p>
            <a:r>
              <a:rPr lang="es-MX" dirty="0"/>
              <a:t>El mismo nombre del </a:t>
            </a:r>
            <a:r>
              <a:rPr lang="es-MX" dirty="0" err="1"/>
              <a:t>metodo</a:t>
            </a:r>
            <a:r>
              <a:rPr lang="es-MX" dirty="0"/>
              <a:t>, pero con </a:t>
            </a:r>
            <a:r>
              <a:rPr lang="es-MX" dirty="0" err="1"/>
              <a:t>parametros</a:t>
            </a:r>
            <a:r>
              <a:rPr lang="es-MX" dirty="0"/>
              <a:t> distintos = Sobrecarga de </a:t>
            </a:r>
            <a:r>
              <a:rPr lang="es-MX" dirty="0" err="1"/>
              <a:t>metodos</a:t>
            </a:r>
            <a:endParaRPr lang="es-MX" dirty="0"/>
          </a:p>
          <a:p>
            <a:endParaRPr lang="es-MX" dirty="0"/>
          </a:p>
        </p:txBody>
      </p:sp>
      <p:sp>
        <p:nvSpPr>
          <p:cNvPr id="5" name="CuadroTexto 4">
            <a:extLst>
              <a:ext uri="{FF2B5EF4-FFF2-40B4-BE49-F238E27FC236}">
                <a16:creationId xmlns:a16="http://schemas.microsoft.com/office/drawing/2014/main" id="{3AAFED3C-038F-0C5E-3B65-354591DA1D77}"/>
              </a:ext>
            </a:extLst>
          </p:cNvPr>
          <p:cNvSpPr txBox="1"/>
          <p:nvPr/>
        </p:nvSpPr>
        <p:spPr>
          <a:xfrm>
            <a:off x="3046751" y="3240586"/>
            <a:ext cx="6093500" cy="369332"/>
          </a:xfrm>
          <a:prstGeom prst="rect">
            <a:avLst/>
          </a:prstGeom>
          <a:noFill/>
        </p:spPr>
        <p:txBody>
          <a:bodyPr wrap="square">
            <a:spAutoFit/>
          </a:bodyPr>
          <a:lstStyle/>
          <a:p>
            <a:r>
              <a:rPr lang="es-MX" dirty="0"/>
              <a:t>https://refactoring.guru/es/design-patterns/singleton</a:t>
            </a:r>
          </a:p>
        </p:txBody>
      </p:sp>
    </p:spTree>
    <p:extLst>
      <p:ext uri="{BB962C8B-B14F-4D97-AF65-F5344CB8AC3E}">
        <p14:creationId xmlns:p14="http://schemas.microsoft.com/office/powerpoint/2010/main" val="2766438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2D4E-EFB6-B432-8294-B050E386BD92}"/>
              </a:ext>
            </a:extLst>
          </p:cNvPr>
          <p:cNvSpPr>
            <a:spLocks noGrp="1"/>
          </p:cNvSpPr>
          <p:nvPr>
            <p:ph type="title"/>
          </p:nvPr>
        </p:nvSpPr>
        <p:spPr/>
        <p:txBody>
          <a:bodyPr/>
          <a:lstStyle/>
          <a:p>
            <a:r>
              <a:rPr lang="es-MX" dirty="0"/>
              <a:t>Diagramas UML</a:t>
            </a:r>
          </a:p>
        </p:txBody>
      </p:sp>
      <p:pic>
        <p:nvPicPr>
          <p:cNvPr id="5" name="Imagen 4">
            <a:extLst>
              <a:ext uri="{FF2B5EF4-FFF2-40B4-BE49-F238E27FC236}">
                <a16:creationId xmlns:a16="http://schemas.microsoft.com/office/drawing/2014/main" id="{1367D197-9613-868B-028D-8BB87D67A989}"/>
              </a:ext>
            </a:extLst>
          </p:cNvPr>
          <p:cNvPicPr>
            <a:picLocks noChangeAspect="1"/>
          </p:cNvPicPr>
          <p:nvPr/>
        </p:nvPicPr>
        <p:blipFill>
          <a:blip r:embed="rId2"/>
          <a:stretch>
            <a:fillRect/>
          </a:stretch>
        </p:blipFill>
        <p:spPr>
          <a:xfrm>
            <a:off x="0" y="2512108"/>
            <a:ext cx="12192000" cy="3917764"/>
          </a:xfrm>
          <a:prstGeom prst="rect">
            <a:avLst/>
          </a:prstGeom>
        </p:spPr>
      </p:pic>
    </p:spTree>
    <p:extLst>
      <p:ext uri="{BB962C8B-B14F-4D97-AF65-F5344CB8AC3E}">
        <p14:creationId xmlns:p14="http://schemas.microsoft.com/office/powerpoint/2010/main" val="1039612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3F15FE-89E9-755D-E81C-9953A367EA7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415354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38DBB-89C1-D354-B1F0-DFD3F9AE1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86806CD-C231-29C0-6507-5FBDEAEFB9F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B6BED7C-CD9A-3BCE-6DCB-784C0E1621ED}"/>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8296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F276352-B258-4A19-217A-E3A56D725B0E}"/>
              </a:ext>
            </a:extLst>
          </p:cNvPr>
          <p:cNvPicPr>
            <a:picLocks noChangeAspect="1"/>
          </p:cNvPicPr>
          <p:nvPr/>
        </p:nvPicPr>
        <p:blipFill>
          <a:blip r:embed="rId2"/>
          <a:stretch>
            <a:fillRect/>
          </a:stretch>
        </p:blipFill>
        <p:spPr>
          <a:xfrm>
            <a:off x="1288536" y="308482"/>
            <a:ext cx="9614928" cy="6241035"/>
          </a:xfrm>
          <a:prstGeom prst="rect">
            <a:avLst/>
          </a:prstGeom>
        </p:spPr>
      </p:pic>
    </p:spTree>
    <p:extLst>
      <p:ext uri="{BB962C8B-B14F-4D97-AF65-F5344CB8AC3E}">
        <p14:creationId xmlns:p14="http://schemas.microsoft.com/office/powerpoint/2010/main" val="3418788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B327C-D033-8AA4-54B9-AF8E2836ECE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D5E8387-5203-D8E7-B026-68B30BB1A99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EF95980-5194-7873-267D-264E1C858D59}"/>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752341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559F3-205A-538A-0570-A483E66EE46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7E5EF2-F94D-D028-88D3-2EE36D85BF2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E7ADF4F-8A98-EE6A-4C64-D5BE8B2457E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60113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3E954-51E6-6B2A-25F0-0B3B79466B4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8D0968C-6B69-DDA4-5D11-EBE10E4707F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C9D7A88-B171-DDF0-7249-D17384DBB4B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769938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A5138-AD13-7D86-95C5-747EB9F04CB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E9313AF-544B-7103-1590-DDF12BC1286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FEEC07C-EEC0-0386-9255-6ACAFD54D38C}"/>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122990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245EA7-6E26-FC02-6C68-A1F1DDC3C123}"/>
              </a:ext>
            </a:extLst>
          </p:cNvPr>
          <p:cNvSpPr>
            <a:spLocks noGrp="1"/>
          </p:cNvSpPr>
          <p:nvPr>
            <p:ph idx="1"/>
          </p:nvPr>
        </p:nvSpPr>
        <p:spPr>
          <a:xfrm>
            <a:off x="134911" y="-404734"/>
            <a:ext cx="11812250" cy="6925455"/>
          </a:xfrm>
        </p:spPr>
        <p:txBody>
          <a:bodyPr>
            <a:normAutofit fontScale="77500" lnSpcReduction="20000"/>
          </a:bodyPr>
          <a:lstStyle/>
          <a:p>
            <a:r>
              <a:rPr lang="es-MX" dirty="0" err="1">
                <a:solidFill>
                  <a:schemeClr val="accent2">
                    <a:lumMod val="40000"/>
                    <a:lumOff val="60000"/>
                  </a:schemeClr>
                </a:solidFill>
              </a:rPr>
              <a:t>package</a:t>
            </a:r>
            <a:r>
              <a:rPr lang="es-MX" dirty="0">
                <a:solidFill>
                  <a:schemeClr val="accent2">
                    <a:lumMod val="40000"/>
                    <a:lumOff val="60000"/>
                  </a:schemeClr>
                </a:solidFill>
              </a:rPr>
              <a:t> </a:t>
            </a:r>
            <a:r>
              <a:rPr lang="es-MX" dirty="0" err="1">
                <a:solidFill>
                  <a:schemeClr val="accent2">
                    <a:lumMod val="40000"/>
                    <a:lumOff val="60000"/>
                  </a:schemeClr>
                </a:solidFill>
              </a:rPr>
              <a:t>AdministracionRestaurante</a:t>
            </a:r>
            <a:r>
              <a:rPr lang="es-MX" dirty="0">
                <a:solidFill>
                  <a:schemeClr val="accent2">
                    <a:lumMod val="40000"/>
                    <a:lumOff val="60000"/>
                  </a:schemeClr>
                </a:solidFill>
              </a:rPr>
              <a:t>;</a:t>
            </a:r>
          </a:p>
          <a:p>
            <a:endParaRPr lang="es-MX" dirty="0">
              <a:solidFill>
                <a:schemeClr val="accent2">
                  <a:lumMod val="40000"/>
                  <a:lumOff val="60000"/>
                </a:schemeClr>
              </a:solidFill>
            </a:endParaRPr>
          </a:p>
          <a:p>
            <a:r>
              <a:rPr lang="es-MX" dirty="0">
                <a:solidFill>
                  <a:schemeClr val="accent2">
                    <a:lumMod val="40000"/>
                    <a:lumOff val="60000"/>
                  </a:schemeClr>
                </a:solidFill>
              </a:rPr>
              <a:t>//</a:t>
            </a:r>
            <a:r>
              <a:rPr lang="es-MX" dirty="0" err="1">
                <a:solidFill>
                  <a:schemeClr val="accent2">
                    <a:lumMod val="40000"/>
                    <a:lumOff val="60000"/>
                  </a:schemeClr>
                </a:solidFill>
              </a:rPr>
              <a:t>Aqui</a:t>
            </a:r>
            <a:r>
              <a:rPr lang="es-MX" dirty="0">
                <a:solidFill>
                  <a:schemeClr val="accent2">
                    <a:lumMod val="40000"/>
                    <a:lumOff val="60000"/>
                  </a:schemeClr>
                </a:solidFill>
              </a:rPr>
              <a:t> vamos a heredar de la clase Comida</a:t>
            </a:r>
          </a:p>
          <a:p>
            <a:endParaRPr lang="es-MX" dirty="0">
              <a:solidFill>
                <a:schemeClr val="accent2">
                  <a:lumMod val="40000"/>
                  <a:lumOff val="60000"/>
                </a:schemeClr>
              </a:solidFill>
            </a:endParaRPr>
          </a:p>
          <a:p>
            <a:r>
              <a:rPr lang="es-MX" dirty="0" err="1">
                <a:solidFill>
                  <a:schemeClr val="accent2">
                    <a:lumMod val="40000"/>
                    <a:lumOff val="60000"/>
                  </a:schemeClr>
                </a:solidFill>
              </a:rPr>
              <a:t>public</a:t>
            </a:r>
            <a:r>
              <a:rPr lang="es-MX" dirty="0">
                <a:solidFill>
                  <a:schemeClr val="accent2">
                    <a:lumMod val="40000"/>
                    <a:lumOff val="60000"/>
                  </a:schemeClr>
                </a:solidFill>
              </a:rPr>
              <a:t> </a:t>
            </a:r>
            <a:r>
              <a:rPr lang="es-MX" dirty="0" err="1">
                <a:solidFill>
                  <a:schemeClr val="accent2">
                    <a:lumMod val="40000"/>
                    <a:lumOff val="60000"/>
                  </a:schemeClr>
                </a:solidFill>
              </a:rPr>
              <a:t>class</a:t>
            </a:r>
            <a:r>
              <a:rPr lang="es-MX" dirty="0">
                <a:solidFill>
                  <a:schemeClr val="accent2">
                    <a:lumMod val="40000"/>
                    <a:lumOff val="60000"/>
                  </a:schemeClr>
                </a:solidFill>
              </a:rPr>
              <a:t> Postre </a:t>
            </a:r>
            <a:r>
              <a:rPr lang="es-MX" dirty="0" err="1">
                <a:solidFill>
                  <a:schemeClr val="accent2">
                    <a:lumMod val="40000"/>
                    <a:lumOff val="60000"/>
                  </a:schemeClr>
                </a:solidFill>
              </a:rPr>
              <a:t>extends</a:t>
            </a:r>
            <a:r>
              <a:rPr lang="es-MX" dirty="0">
                <a:solidFill>
                  <a:schemeClr val="accent2">
                    <a:lumMod val="40000"/>
                    <a:lumOff val="60000"/>
                  </a:schemeClr>
                </a:solidFill>
              </a:rPr>
              <a:t> Comida {</a:t>
            </a:r>
          </a:p>
          <a:p>
            <a:r>
              <a:rPr lang="es-MX" dirty="0">
                <a:solidFill>
                  <a:schemeClr val="accent2">
                    <a:lumMod val="40000"/>
                    <a:lumOff val="60000"/>
                  </a:schemeClr>
                </a:solidFill>
              </a:rPr>
              <a:t>	</a:t>
            </a:r>
          </a:p>
          <a:p>
            <a:r>
              <a:rPr lang="es-MX" dirty="0">
                <a:solidFill>
                  <a:schemeClr val="accent2">
                    <a:lumMod val="40000"/>
                    <a:lumOff val="60000"/>
                  </a:schemeClr>
                </a:solidFill>
              </a:rPr>
              <a:t>	//Atributos en postre (cosas que defino en la clase Postre)</a:t>
            </a:r>
          </a:p>
          <a:p>
            <a:r>
              <a:rPr lang="es-MX" dirty="0">
                <a:solidFill>
                  <a:schemeClr val="accent2">
                    <a:lumMod val="40000"/>
                    <a:lumOff val="60000"/>
                  </a:schemeClr>
                </a:solidFill>
              </a:rPr>
              <a:t>	</a:t>
            </a:r>
            <a:r>
              <a:rPr lang="es-MX" dirty="0" err="1">
                <a:solidFill>
                  <a:schemeClr val="accent2">
                    <a:lumMod val="40000"/>
                    <a:lumOff val="60000"/>
                  </a:schemeClr>
                </a:solidFill>
              </a:rPr>
              <a:t>double</a:t>
            </a:r>
            <a:r>
              <a:rPr lang="es-MX" dirty="0">
                <a:solidFill>
                  <a:schemeClr val="accent2">
                    <a:lumMod val="40000"/>
                    <a:lumOff val="60000"/>
                  </a:schemeClr>
                </a:solidFill>
              </a:rPr>
              <a:t> precio;</a:t>
            </a:r>
          </a:p>
          <a:p>
            <a:endParaRPr lang="es-MX" dirty="0">
              <a:solidFill>
                <a:schemeClr val="accent2">
                  <a:lumMod val="40000"/>
                  <a:lumOff val="60000"/>
                </a:schemeClr>
              </a:solidFill>
            </a:endParaRPr>
          </a:p>
          <a:p>
            <a:r>
              <a:rPr lang="es-MX" dirty="0">
                <a:solidFill>
                  <a:schemeClr val="accent2">
                    <a:lumMod val="40000"/>
                    <a:lumOff val="60000"/>
                  </a:schemeClr>
                </a:solidFill>
              </a:rPr>
              <a:t>	</a:t>
            </a:r>
          </a:p>
          <a:p>
            <a:r>
              <a:rPr lang="es-MX" dirty="0">
                <a:solidFill>
                  <a:schemeClr val="accent2">
                    <a:lumMod val="40000"/>
                    <a:lumOff val="60000"/>
                  </a:schemeClr>
                </a:solidFill>
              </a:rPr>
              <a:t>	//Constructor heredado de la clase Comida (este constructor utiliza el nombre de Comida, y el precio de Postre</a:t>
            </a:r>
          </a:p>
          <a:p>
            <a:r>
              <a:rPr lang="es-MX" dirty="0">
                <a:solidFill>
                  <a:schemeClr val="accent2">
                    <a:lumMod val="40000"/>
                    <a:lumOff val="60000"/>
                  </a:schemeClr>
                </a:solidFill>
              </a:rPr>
              <a:t>	</a:t>
            </a:r>
            <a:r>
              <a:rPr lang="es-MX" dirty="0" err="1">
                <a:solidFill>
                  <a:schemeClr val="accent2">
                    <a:lumMod val="40000"/>
                    <a:lumOff val="60000"/>
                  </a:schemeClr>
                </a:solidFill>
              </a:rPr>
              <a:t>public</a:t>
            </a:r>
            <a:r>
              <a:rPr lang="es-MX" dirty="0">
                <a:solidFill>
                  <a:schemeClr val="accent2">
                    <a:lumMod val="40000"/>
                    <a:lumOff val="60000"/>
                  </a:schemeClr>
                </a:solidFill>
              </a:rPr>
              <a:t> Postre(</a:t>
            </a:r>
            <a:r>
              <a:rPr lang="es-MX" dirty="0" err="1">
                <a:solidFill>
                  <a:schemeClr val="accent2">
                    <a:lumMod val="40000"/>
                    <a:lumOff val="60000"/>
                  </a:schemeClr>
                </a:solidFill>
              </a:rPr>
              <a:t>String</a:t>
            </a:r>
            <a:r>
              <a:rPr lang="es-MX" dirty="0">
                <a:solidFill>
                  <a:schemeClr val="accent2">
                    <a:lumMod val="40000"/>
                    <a:lumOff val="60000"/>
                  </a:schemeClr>
                </a:solidFill>
              </a:rPr>
              <a:t> nombre, </a:t>
            </a:r>
            <a:r>
              <a:rPr lang="es-MX" dirty="0" err="1">
                <a:solidFill>
                  <a:schemeClr val="accent2">
                    <a:lumMod val="40000"/>
                    <a:lumOff val="60000"/>
                  </a:schemeClr>
                </a:solidFill>
              </a:rPr>
              <a:t>double</a:t>
            </a:r>
            <a:r>
              <a:rPr lang="es-MX" dirty="0">
                <a:solidFill>
                  <a:schemeClr val="accent2">
                    <a:lumMod val="40000"/>
                    <a:lumOff val="60000"/>
                  </a:schemeClr>
                </a:solidFill>
              </a:rPr>
              <a:t> precio) { //herede el nombre de Comida + precio de Postre</a:t>
            </a:r>
          </a:p>
          <a:p>
            <a:r>
              <a:rPr lang="es-MX" dirty="0">
                <a:solidFill>
                  <a:schemeClr val="accent2">
                    <a:lumMod val="40000"/>
                    <a:lumOff val="60000"/>
                  </a:schemeClr>
                </a:solidFill>
              </a:rPr>
              <a:t>		super(nombre);//me lo da la clase Comida</a:t>
            </a:r>
          </a:p>
          <a:p>
            <a:r>
              <a:rPr lang="es-MX" dirty="0">
                <a:solidFill>
                  <a:schemeClr val="accent2">
                    <a:lumMod val="40000"/>
                    <a:lumOff val="60000"/>
                  </a:schemeClr>
                </a:solidFill>
              </a:rPr>
              <a:t>		</a:t>
            </a:r>
            <a:r>
              <a:rPr lang="es-MX" dirty="0" err="1">
                <a:solidFill>
                  <a:schemeClr val="accent2">
                    <a:lumMod val="40000"/>
                    <a:lumOff val="60000"/>
                  </a:schemeClr>
                </a:solidFill>
              </a:rPr>
              <a:t>this.precio</a:t>
            </a:r>
            <a:r>
              <a:rPr lang="es-MX" dirty="0">
                <a:solidFill>
                  <a:schemeClr val="accent2">
                    <a:lumMod val="40000"/>
                    <a:lumOff val="60000"/>
                  </a:schemeClr>
                </a:solidFill>
              </a:rPr>
              <a:t> = precio;</a:t>
            </a:r>
          </a:p>
          <a:p>
            <a:r>
              <a:rPr lang="es-MX" dirty="0">
                <a:solidFill>
                  <a:schemeClr val="accent2">
                    <a:lumMod val="40000"/>
                    <a:lumOff val="60000"/>
                  </a:schemeClr>
                </a:solidFill>
              </a:rPr>
              <a:t>	}</a:t>
            </a:r>
          </a:p>
          <a:p>
            <a:r>
              <a:rPr lang="es-MX" dirty="0">
                <a:solidFill>
                  <a:schemeClr val="accent2">
                    <a:lumMod val="40000"/>
                    <a:lumOff val="60000"/>
                  </a:schemeClr>
                </a:solidFill>
              </a:rPr>
              <a:t>}</a:t>
            </a:r>
          </a:p>
          <a:p>
            <a:r>
              <a:rPr lang="es-MX" dirty="0">
                <a:solidFill>
                  <a:schemeClr val="accent2">
                    <a:lumMod val="40000"/>
                    <a:lumOff val="60000"/>
                  </a:schemeClr>
                </a:solidFill>
              </a:rPr>
              <a:t>/*</a:t>
            </a:r>
          </a:p>
          <a:p>
            <a:r>
              <a:rPr lang="es-MX" dirty="0">
                <a:solidFill>
                  <a:schemeClr val="accent2">
                    <a:lumMod val="40000"/>
                    <a:lumOff val="60000"/>
                  </a:schemeClr>
                </a:solidFill>
              </a:rPr>
              <a:t> * Cuando deseamos heredar de una clase superior, usamos la palabra reservada </a:t>
            </a:r>
            <a:r>
              <a:rPr lang="es-MX" dirty="0" err="1">
                <a:solidFill>
                  <a:schemeClr val="accent2">
                    <a:lumMod val="40000"/>
                    <a:lumOff val="60000"/>
                  </a:schemeClr>
                </a:solidFill>
              </a:rPr>
              <a:t>extends</a:t>
            </a:r>
            <a:r>
              <a:rPr lang="es-MX" dirty="0">
                <a:solidFill>
                  <a:schemeClr val="accent2">
                    <a:lumMod val="40000"/>
                    <a:lumOff val="60000"/>
                  </a:schemeClr>
                </a:solidFill>
              </a:rPr>
              <a:t> seguido de la clase de la cual heredamos</a:t>
            </a:r>
          </a:p>
          <a:p>
            <a:r>
              <a:rPr lang="es-MX" dirty="0">
                <a:solidFill>
                  <a:schemeClr val="accent2">
                    <a:lumMod val="40000"/>
                    <a:lumOff val="60000"/>
                  </a:schemeClr>
                </a:solidFill>
              </a:rPr>
              <a:t> * </a:t>
            </a:r>
          </a:p>
          <a:p>
            <a:r>
              <a:rPr lang="es-MX" dirty="0">
                <a:solidFill>
                  <a:schemeClr val="accent2">
                    <a:lumMod val="40000"/>
                    <a:lumOff val="60000"/>
                  </a:schemeClr>
                </a:solidFill>
              </a:rPr>
              <a:t> * </a:t>
            </a:r>
          </a:p>
          <a:p>
            <a:r>
              <a:rPr lang="es-MX" dirty="0">
                <a:solidFill>
                  <a:schemeClr val="accent2">
                    <a:lumMod val="40000"/>
                    <a:lumOff val="60000"/>
                  </a:schemeClr>
                </a:solidFill>
              </a:rPr>
              <a:t> */</a:t>
            </a:r>
          </a:p>
          <a:p>
            <a:endParaRPr lang="es-MX" dirty="0">
              <a:solidFill>
                <a:schemeClr val="accent2">
                  <a:lumMod val="40000"/>
                  <a:lumOff val="60000"/>
                </a:schemeClr>
              </a:solidFill>
            </a:endParaRPr>
          </a:p>
        </p:txBody>
      </p:sp>
    </p:spTree>
    <p:extLst>
      <p:ext uri="{BB962C8B-B14F-4D97-AF65-F5344CB8AC3E}">
        <p14:creationId xmlns:p14="http://schemas.microsoft.com/office/powerpoint/2010/main" val="4129457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6B629-A310-186E-1F41-72B4A5E436B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1623E50-1F37-3986-ABE6-F39B9BA1F05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A9DFA07-E34A-85FE-1E76-2980763024FC}"/>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78411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6DB0D44-0EC1-79C9-5602-CD98206C9C88}"/>
              </a:ext>
            </a:extLst>
          </p:cNvPr>
          <p:cNvSpPr>
            <a:spLocks noGrp="1"/>
          </p:cNvSpPr>
          <p:nvPr>
            <p:ph idx="1"/>
          </p:nvPr>
        </p:nvSpPr>
        <p:spPr/>
        <p:txBody>
          <a:bodyPr/>
          <a:lstStyle/>
          <a:p>
            <a:r>
              <a:rPr lang="es-MX" dirty="0"/>
              <a:t>https://www.notion.so/felipemaquedag/Acorde-n-para-trabajar-con-POO-y-sus-pilares-con-ejemplos-del-proyecto-Administraci-n-de-Restauran-8cf7e5c52dcf40888163502d9ecf1b89?pvs=4</a:t>
            </a:r>
          </a:p>
          <a:p>
            <a:endParaRPr lang="es-MX" dirty="0"/>
          </a:p>
        </p:txBody>
      </p:sp>
    </p:spTree>
    <p:extLst>
      <p:ext uri="{BB962C8B-B14F-4D97-AF65-F5344CB8AC3E}">
        <p14:creationId xmlns:p14="http://schemas.microsoft.com/office/powerpoint/2010/main" val="1359308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35287-B776-9295-0962-B3D7C0EED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90F65F3-3FCB-7D8A-FEB7-1E1A785A426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1DE7B63-4A7D-4845-1AA9-C1E46C809B3D}"/>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882025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3F2CC-40A3-9E56-1C8A-F2FF8D2774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D29A9C7-88F8-5853-DA8A-ACB9DD07046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24D554-5A3E-9507-7A1B-1F935844A70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8578718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B12A5E-A24C-3528-5B47-B610B326225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E737B8E-42DD-BC7D-798E-F74CC1F2699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870631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82B8906-8402-15F3-F4A9-AF3F8C07E475}"/>
              </a:ext>
            </a:extLst>
          </p:cNvPr>
          <p:cNvSpPr txBox="1"/>
          <p:nvPr/>
        </p:nvSpPr>
        <p:spPr>
          <a:xfrm>
            <a:off x="891834" y="904303"/>
            <a:ext cx="6808398" cy="2585323"/>
          </a:xfrm>
          <a:prstGeom prst="rect">
            <a:avLst/>
          </a:prstGeom>
          <a:noFill/>
        </p:spPr>
        <p:txBody>
          <a:bodyPr wrap="square" rtlCol="0">
            <a:spAutoFit/>
          </a:bodyPr>
          <a:lstStyle/>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charAt</a:t>
            </a:r>
            <a:r>
              <a:rPr lang="es-MX" sz="1800" dirty="0">
                <a:solidFill>
                  <a:srgbClr val="00FFCC"/>
                </a:solidFill>
                <a:effectLst/>
                <a:latin typeface="Consolas" panose="020B0609020204030204" pitchFamily="49" charset="0"/>
              </a:rPr>
              <a:t>(#) 			</a:t>
            </a:r>
            <a:r>
              <a:rPr lang="es-MX" sz="1800" u="sng" dirty="0">
                <a:effectLst/>
                <a:latin typeface="Consolas" panose="020B0609020204030204" pitchFamily="49" charset="0"/>
              </a:rPr>
              <a:t>valor del </a:t>
            </a:r>
            <a:r>
              <a:rPr lang="es-MX" sz="1800" u="sng" dirty="0" err="1">
                <a:effectLst/>
                <a:latin typeface="Consolas" panose="020B0609020204030204" pitchFamily="49" charset="0"/>
              </a:rPr>
              <a:t>indice</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indexOf</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índice</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de</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inicio</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equals</a:t>
            </a:r>
            <a:r>
              <a:rPr lang="es-MX" sz="1800" dirty="0">
                <a:solidFill>
                  <a:srgbClr val="00FFCC"/>
                </a:solidFill>
                <a:effectLst/>
                <a:latin typeface="Consolas" panose="020B0609020204030204" pitchFamily="49" charset="0"/>
              </a:rPr>
              <a:t>(“cad2") 		</a:t>
            </a:r>
            <a:r>
              <a:rPr lang="es-MX" sz="1800" u="sng" dirty="0">
                <a:effectLst/>
                <a:latin typeface="Consolas" panose="020B0609020204030204" pitchFamily="49" charset="0"/>
              </a:rPr>
              <a:t>comparar</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2</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length</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longitud</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substring</a:t>
            </a:r>
            <a:r>
              <a:rPr lang="es-MX" sz="1800" dirty="0">
                <a:solidFill>
                  <a:srgbClr val="00FFCC"/>
                </a:solidFill>
                <a:effectLst/>
                <a:latin typeface="Consolas" panose="020B0609020204030204" pitchFamily="49" charset="0"/>
              </a:rPr>
              <a:t>(#i,#f) 	</a:t>
            </a:r>
            <a:r>
              <a:rPr lang="es-MX" sz="1800" dirty="0" err="1">
                <a:effectLst/>
                <a:latin typeface="Consolas" panose="020B0609020204030204" pitchFamily="49" charset="0"/>
              </a:rPr>
              <a:t>subcadena</a:t>
            </a:r>
            <a:r>
              <a:rPr lang="es-MX" dirty="0">
                <a:solidFill>
                  <a:srgbClr val="00FFCC"/>
                </a:solidFill>
                <a:latin typeface="Consolas" panose="020B0609020204030204" pitchFamily="49" charset="0"/>
              </a:rPr>
              <a:t> </a:t>
            </a:r>
            <a:r>
              <a:rPr lang="es-MX" sz="1800" dirty="0">
                <a:effectLst/>
                <a:latin typeface="Consolas" panose="020B0609020204030204" pitchFamily="49" charset="0"/>
              </a:rPr>
              <a:t>intervalo</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toUpperCase</a:t>
            </a:r>
            <a:r>
              <a:rPr lang="es-MX" sz="1800" dirty="0">
                <a:solidFill>
                  <a:srgbClr val="00FFCC"/>
                </a:solidFill>
                <a:effectLst/>
                <a:latin typeface="Consolas" panose="020B0609020204030204" pitchFamily="49" charset="0"/>
              </a:rPr>
              <a:t>()  	</a:t>
            </a:r>
            <a:r>
              <a:rPr lang="es-MX" sz="1800" dirty="0" err="1">
                <a:effectLst/>
                <a:latin typeface="Consolas" panose="020B0609020204030204" pitchFamily="49" charset="0"/>
              </a:rPr>
              <a:t>mayusculas</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u="sng" dirty="0" err="1">
                <a:solidFill>
                  <a:srgbClr val="00FFCC"/>
                </a:solidFill>
                <a:effectLst/>
                <a:latin typeface="Consolas" panose="020B0609020204030204" pitchFamily="49" charset="0"/>
              </a:rPr>
              <a:t>toLowerCase</a:t>
            </a:r>
            <a:r>
              <a:rPr lang="es-MX" sz="1800" dirty="0">
                <a:solidFill>
                  <a:srgbClr val="00FFCC"/>
                </a:solidFill>
                <a:effectLst/>
                <a:latin typeface="Consolas" panose="020B0609020204030204" pitchFamily="49" charset="0"/>
              </a:rPr>
              <a:t>()  	</a:t>
            </a:r>
            <a:r>
              <a:rPr lang="es-MX" sz="1800" dirty="0" err="1">
                <a:effectLst/>
                <a:latin typeface="Consolas" panose="020B0609020204030204" pitchFamily="49" charset="0"/>
              </a:rPr>
              <a:t>minusculas</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replace</a:t>
            </a:r>
            <a:r>
              <a:rPr lang="es-MX" sz="1800" dirty="0">
                <a:solidFill>
                  <a:srgbClr val="00FFCC"/>
                </a:solidFill>
                <a:effectLst/>
                <a:latin typeface="Consolas" panose="020B0609020204030204" pitchFamily="49" charset="0"/>
              </a:rPr>
              <a:t>(#/c,#/c)  </a:t>
            </a:r>
            <a:r>
              <a:rPr lang="es-MX" sz="1800" dirty="0">
                <a:effectLst/>
                <a:latin typeface="Consolas" panose="020B0609020204030204" pitchFamily="49" charset="0"/>
              </a:rPr>
              <a:t>remplazar</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split</a:t>
            </a:r>
            <a:r>
              <a:rPr lang="es-MX" sz="1800" dirty="0">
                <a:solidFill>
                  <a:srgbClr val="00FFCC"/>
                </a:solidFill>
                <a:effectLst/>
                <a:latin typeface="Consolas" panose="020B0609020204030204" pitchFamily="49" charset="0"/>
              </a:rPr>
              <a:t>(</a:t>
            </a:r>
            <a:r>
              <a:rPr lang="es-MX" sz="1800" dirty="0" err="1">
                <a:solidFill>
                  <a:srgbClr val="00FFCC"/>
                </a:solidFill>
                <a:effectLst/>
                <a:latin typeface="Consolas" panose="020B0609020204030204" pitchFamily="49" charset="0"/>
              </a:rPr>
              <a:t>regEx</a:t>
            </a:r>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Serparar</a:t>
            </a:r>
            <a:endParaRPr lang="es-MX" sz="1800" dirty="0">
              <a:solidFill>
                <a:srgbClr val="00FFCC"/>
              </a:solidFill>
              <a:effectLst/>
              <a:latin typeface="Consolas" panose="020B0609020204030204" pitchFamily="49" charset="0"/>
            </a:endParaRPr>
          </a:p>
        </p:txBody>
      </p:sp>
      <p:sp>
        <p:nvSpPr>
          <p:cNvPr id="2" name="CuadroTexto 1">
            <a:extLst>
              <a:ext uri="{FF2B5EF4-FFF2-40B4-BE49-F238E27FC236}">
                <a16:creationId xmlns:a16="http://schemas.microsoft.com/office/drawing/2014/main" id="{FA192B6A-8860-54DC-7BCA-6D1D1587D96F}"/>
              </a:ext>
            </a:extLst>
          </p:cNvPr>
          <p:cNvSpPr txBox="1"/>
          <p:nvPr/>
        </p:nvSpPr>
        <p:spPr>
          <a:xfrm>
            <a:off x="8319337" y="1674674"/>
            <a:ext cx="2731663" cy="1754326"/>
          </a:xfrm>
          <a:prstGeom prst="rect">
            <a:avLst/>
          </a:prstGeom>
          <a:noFill/>
        </p:spPr>
        <p:txBody>
          <a:bodyPr wrap="square" rtlCol="0">
            <a:spAutoFit/>
          </a:bodyPr>
          <a:lstStyle/>
          <a:p>
            <a:r>
              <a:rPr lang="es-MX" sz="1800" dirty="0" err="1">
                <a:solidFill>
                  <a:srgbClr val="00B0F0"/>
                </a:solidFill>
                <a:effectLst/>
                <a:latin typeface="Consolas" panose="020B0609020204030204" pitchFamily="49" charset="0"/>
              </a:rPr>
              <a:t>Concatenation</a:t>
            </a:r>
            <a:endParaRPr lang="es-MX" sz="1800" dirty="0">
              <a:solidFill>
                <a:srgbClr val="00B0F0"/>
              </a:solidFill>
              <a:effectLst/>
              <a:latin typeface="Consolas" panose="020B0609020204030204" pitchFamily="49" charset="0"/>
            </a:endParaRPr>
          </a:p>
          <a:p>
            <a:endParaRPr lang="es-MX" dirty="0">
              <a:solidFill>
                <a:srgbClr val="00FFCC"/>
              </a:solidFill>
              <a:latin typeface="Consolas" panose="020B0609020204030204" pitchFamily="49" charset="0"/>
            </a:endParaRPr>
          </a:p>
          <a:p>
            <a:r>
              <a:rPr lang="es-MX" dirty="0" err="1">
                <a:solidFill>
                  <a:srgbClr val="00FFCC"/>
                </a:solidFill>
              </a:rPr>
              <a:t>The</a:t>
            </a:r>
            <a:r>
              <a:rPr lang="es-MX" dirty="0">
                <a:solidFill>
                  <a:srgbClr val="00FFCC"/>
                </a:solidFill>
              </a:rPr>
              <a:t> </a:t>
            </a:r>
            <a:r>
              <a:rPr lang="es-MX" dirty="0" err="1">
                <a:solidFill>
                  <a:srgbClr val="00FFCC"/>
                </a:solidFill>
              </a:rPr>
              <a:t>operator</a:t>
            </a:r>
            <a:r>
              <a:rPr lang="es-MX" dirty="0">
                <a:solidFill>
                  <a:srgbClr val="00FFCC"/>
                </a:solidFill>
              </a:rPr>
              <a:t> +</a:t>
            </a:r>
          </a:p>
          <a:p>
            <a:endParaRPr lang="es-MX" dirty="0">
              <a:solidFill>
                <a:srgbClr val="00FFCC"/>
              </a:solidFill>
            </a:endParaRPr>
          </a:p>
          <a:p>
            <a:r>
              <a:rPr lang="es-MX" dirty="0">
                <a:solidFill>
                  <a:srgbClr val="00FFCC"/>
                </a:solidFill>
              </a:rPr>
              <a:t>string1.concat(string2)</a:t>
            </a:r>
          </a:p>
          <a:p>
            <a:endParaRPr lang="es-MX" dirty="0">
              <a:solidFill>
                <a:srgbClr val="00FFCC"/>
              </a:solidFill>
            </a:endParaRPr>
          </a:p>
        </p:txBody>
      </p:sp>
      <p:sp>
        <p:nvSpPr>
          <p:cNvPr id="3" name="Título 1">
            <a:extLst>
              <a:ext uri="{FF2B5EF4-FFF2-40B4-BE49-F238E27FC236}">
                <a16:creationId xmlns:a16="http://schemas.microsoft.com/office/drawing/2014/main" id="{65FA5D58-BD95-FA87-5B2A-E7480FD3837B}"/>
              </a:ext>
            </a:extLst>
          </p:cNvPr>
          <p:cNvSpPr>
            <a:spLocks noGrp="1"/>
          </p:cNvSpPr>
          <p:nvPr>
            <p:ph type="title"/>
          </p:nvPr>
        </p:nvSpPr>
        <p:spPr>
          <a:xfrm>
            <a:off x="891834" y="187570"/>
            <a:ext cx="10408332" cy="505718"/>
          </a:xfrm>
        </p:spPr>
        <p:txBody>
          <a:bodyPr>
            <a:normAutofit fontScale="90000"/>
          </a:bodyPr>
          <a:lstStyle/>
          <a:p>
            <a:r>
              <a:rPr lang="es-MX" dirty="0"/>
              <a:t>Métodos de cadena </a:t>
            </a:r>
          </a:p>
        </p:txBody>
      </p:sp>
      <p:sp>
        <p:nvSpPr>
          <p:cNvPr id="5" name="CuadroTexto 4">
            <a:extLst>
              <a:ext uri="{FF2B5EF4-FFF2-40B4-BE49-F238E27FC236}">
                <a16:creationId xmlns:a16="http://schemas.microsoft.com/office/drawing/2014/main" id="{1401DEE9-85F8-862E-A22D-E32825E3C137}"/>
              </a:ext>
            </a:extLst>
          </p:cNvPr>
          <p:cNvSpPr txBox="1"/>
          <p:nvPr/>
        </p:nvSpPr>
        <p:spPr>
          <a:xfrm>
            <a:off x="739883" y="3532667"/>
            <a:ext cx="11066634" cy="3416320"/>
          </a:xfrm>
          <a:prstGeom prst="rect">
            <a:avLst/>
          </a:prstGeom>
          <a:noFill/>
        </p:spPr>
        <p:txBody>
          <a:bodyPr wrap="square" rtlCol="0">
            <a:spAutoFit/>
          </a:bodyPr>
          <a:lstStyle/>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trim</a:t>
            </a:r>
            <a:r>
              <a:rPr lang="es-MX" sz="1800" dirty="0">
                <a:solidFill>
                  <a:srgbClr val="00FFCC"/>
                </a:solidFill>
                <a:effectLst/>
                <a:latin typeface="Consolas" panose="020B0609020204030204" pitchFamily="49" charset="0"/>
              </a:rPr>
              <a:t>    	</a:t>
            </a:r>
            <a:r>
              <a:rPr lang="es-MX" b="0" i="0" dirty="0">
                <a:solidFill>
                  <a:srgbClr val="D1D5DB"/>
                </a:solidFill>
                <a:effectLst/>
                <a:latin typeface="Söhne"/>
              </a:rPr>
              <a:t>Elimina los espacios en blanco al principio y al final de la cadena.</a:t>
            </a:r>
            <a:r>
              <a:rPr lang="es-MX" sz="1800" dirty="0">
                <a:solidFill>
                  <a:srgbClr val="00FFCC"/>
                </a:solidFill>
                <a:effectLst/>
                <a:latin typeface="Consolas" panose="020B0609020204030204" pitchFamily="49" charset="0"/>
              </a:rPr>
              <a:t> </a:t>
            </a:r>
          </a:p>
          <a:p>
            <a:r>
              <a:rPr lang="es-MX" dirty="0">
                <a:solidFill>
                  <a:srgbClr val="00FFCC"/>
                </a:solidFill>
                <a:latin typeface="Söhne"/>
              </a:rPr>
              <a:t>// 	.</a:t>
            </a:r>
            <a:r>
              <a:rPr lang="es-MX" dirty="0" err="1">
                <a:solidFill>
                  <a:srgbClr val="00FFCC"/>
                </a:solidFill>
                <a:latin typeface="Söhne"/>
              </a:rPr>
              <a:t>concat</a:t>
            </a:r>
            <a:r>
              <a:rPr lang="es-MX" dirty="0">
                <a:solidFill>
                  <a:srgbClr val="00FFCC"/>
                </a:solidFill>
                <a:latin typeface="Söhne"/>
              </a:rPr>
              <a:t> 		</a:t>
            </a:r>
            <a:r>
              <a:rPr lang="es-MX" b="0" i="0" dirty="0">
                <a:solidFill>
                  <a:srgbClr val="D1D5DB"/>
                </a:solidFill>
                <a:effectLst/>
                <a:latin typeface="Söhne"/>
              </a:rPr>
              <a:t>Concatena la cadena especificada al final de la cadena.</a:t>
            </a:r>
            <a:endParaRPr lang="es-MX" sz="1800" dirty="0">
              <a:solidFill>
                <a:srgbClr val="00FFCC"/>
              </a:solidFill>
              <a:effectLst/>
              <a:latin typeface="Consolas" panose="020B0609020204030204" pitchFamily="49" charset="0"/>
            </a:endParaRPr>
          </a:p>
          <a:p>
            <a:r>
              <a:rPr lang="es-MX" dirty="0">
                <a:solidFill>
                  <a:srgbClr val="00FFCC"/>
                </a:solidFill>
                <a:latin typeface="Consolas" panose="020B0609020204030204" pitchFamily="49" charset="0"/>
              </a:rPr>
              <a:t>// .</a:t>
            </a:r>
            <a:r>
              <a:rPr lang="es-MX" dirty="0" err="1">
                <a:solidFill>
                  <a:srgbClr val="00FFCC"/>
                </a:solidFill>
                <a:latin typeface="Consolas" panose="020B0609020204030204" pitchFamily="49" charset="0"/>
              </a:rPr>
              <a:t>contains</a:t>
            </a:r>
            <a:r>
              <a:rPr lang="es-MX" dirty="0">
                <a:solidFill>
                  <a:srgbClr val="00FFCC"/>
                </a:solidFill>
                <a:latin typeface="Consolas" panose="020B0609020204030204" pitchFamily="49" charset="0"/>
              </a:rPr>
              <a:t> 	</a:t>
            </a:r>
            <a:r>
              <a:rPr lang="es-MX" b="0" i="0" dirty="0">
                <a:solidFill>
                  <a:srgbClr val="D1D5DB"/>
                </a:solidFill>
                <a:effectLst/>
                <a:latin typeface="Söhne"/>
              </a:rPr>
              <a:t>Devuelve true si la cadena contiene la </a:t>
            </a:r>
            <a:r>
              <a:rPr lang="es-MX" b="0" i="0" dirty="0" err="1">
                <a:solidFill>
                  <a:srgbClr val="D1D5DB"/>
                </a:solidFill>
                <a:effectLst/>
                <a:latin typeface="Söhne"/>
              </a:rPr>
              <a:t>subcadena</a:t>
            </a:r>
            <a:r>
              <a:rPr lang="es-MX" b="0" i="0" dirty="0">
                <a:solidFill>
                  <a:srgbClr val="D1D5DB"/>
                </a:solidFill>
                <a:effectLst/>
                <a:latin typeface="Söhne"/>
              </a:rPr>
              <a:t> especificada, de lo contrario devuelve false.</a:t>
            </a:r>
            <a:endParaRPr lang="es-MX" dirty="0">
              <a:solidFill>
                <a:srgbClr val="00FFCC"/>
              </a:solidFill>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equals</a:t>
            </a:r>
            <a:r>
              <a:rPr lang="es-MX" sz="1800" dirty="0">
                <a:solidFill>
                  <a:srgbClr val="00FFCC"/>
                </a:solidFill>
                <a:effectLst/>
                <a:latin typeface="Consolas" panose="020B0609020204030204" pitchFamily="49" charset="0"/>
              </a:rPr>
              <a:t>		</a:t>
            </a:r>
            <a:r>
              <a:rPr lang="es-MX" b="0" i="0" dirty="0">
                <a:solidFill>
                  <a:srgbClr val="D1D5DB"/>
                </a:solidFill>
                <a:effectLst/>
                <a:latin typeface="Söhne"/>
              </a:rPr>
              <a:t>Compara dos cadenas y devuelve true si son iguales, de lo contrario devuelve false.</a:t>
            </a:r>
            <a:endParaRPr lang="es-MX" sz="1800" dirty="0">
              <a:solidFill>
                <a:srgbClr val="00FFCC"/>
              </a:solidFill>
              <a:effectLst/>
              <a:latin typeface="Consolas" panose="020B0609020204030204" pitchFamily="49" charset="0"/>
            </a:endParaRPr>
          </a:p>
          <a:p>
            <a:r>
              <a:rPr lang="es-MX" dirty="0">
                <a:solidFill>
                  <a:srgbClr val="00FFCC"/>
                </a:solidFill>
                <a:latin typeface="Consolas" panose="020B0609020204030204" pitchFamily="49" charset="0"/>
              </a:rPr>
              <a:t>// .</a:t>
            </a:r>
            <a:r>
              <a:rPr lang="es-MX" dirty="0" err="1">
                <a:solidFill>
                  <a:srgbClr val="00FFCC"/>
                </a:solidFill>
                <a:latin typeface="Consolas" panose="020B0609020204030204" pitchFamily="49" charset="0"/>
              </a:rPr>
              <a:t>replace</a:t>
            </a:r>
            <a:r>
              <a:rPr lang="es-MX" dirty="0">
                <a:solidFill>
                  <a:srgbClr val="00FFCC"/>
                </a:solidFill>
                <a:latin typeface="Consolas" panose="020B0609020204030204" pitchFamily="49" charset="0"/>
              </a:rPr>
              <a:t> 	</a:t>
            </a:r>
            <a:r>
              <a:rPr lang="es-MX" b="0" i="0" dirty="0">
                <a:solidFill>
                  <a:srgbClr val="D1D5DB"/>
                </a:solidFill>
                <a:effectLst/>
                <a:latin typeface="Söhne"/>
              </a:rPr>
              <a:t>Reemplaza todas las ocurrencias de la </a:t>
            </a:r>
            <a:r>
              <a:rPr lang="es-MX" b="0" i="0" dirty="0" err="1">
                <a:solidFill>
                  <a:srgbClr val="D1D5DB"/>
                </a:solidFill>
                <a:effectLst/>
                <a:latin typeface="Söhne"/>
              </a:rPr>
              <a:t>subcadena</a:t>
            </a:r>
            <a:r>
              <a:rPr lang="es-MX" b="0" i="0" dirty="0">
                <a:solidFill>
                  <a:srgbClr val="D1D5DB"/>
                </a:solidFill>
                <a:effectLst/>
                <a:latin typeface="Söhne"/>
              </a:rPr>
              <a:t>/</a:t>
            </a:r>
            <a:r>
              <a:rPr lang="es-MX" b="0" i="0" dirty="0" err="1">
                <a:solidFill>
                  <a:srgbClr val="D1D5DB"/>
                </a:solidFill>
                <a:effectLst/>
                <a:latin typeface="Söhne"/>
              </a:rPr>
              <a:t>caracter</a:t>
            </a:r>
            <a:r>
              <a:rPr lang="es-MX" b="0" i="0" dirty="0">
                <a:solidFill>
                  <a:srgbClr val="D1D5DB"/>
                </a:solidFill>
                <a:effectLst/>
                <a:latin typeface="Söhne"/>
              </a:rPr>
              <a:t> especificada por otra 							</a:t>
            </a:r>
            <a:r>
              <a:rPr lang="es-MX" b="0" i="0" dirty="0" err="1">
                <a:solidFill>
                  <a:srgbClr val="D1D5DB"/>
                </a:solidFill>
                <a:effectLst/>
                <a:latin typeface="Söhne"/>
              </a:rPr>
              <a:t>subcadena</a:t>
            </a:r>
            <a:r>
              <a:rPr lang="es-MX" b="0" i="0" dirty="0">
                <a:solidFill>
                  <a:srgbClr val="D1D5DB"/>
                </a:solidFill>
                <a:effectLst/>
                <a:latin typeface="Söhne"/>
              </a:rPr>
              <a:t>/</a:t>
            </a:r>
            <a:r>
              <a:rPr lang="es-MX" b="0" i="0" dirty="0" err="1">
                <a:solidFill>
                  <a:srgbClr val="D1D5DB"/>
                </a:solidFill>
                <a:effectLst/>
                <a:latin typeface="Söhne"/>
              </a:rPr>
              <a:t>caracter</a:t>
            </a:r>
            <a:r>
              <a:rPr lang="es-MX" b="0" i="0" dirty="0">
                <a:solidFill>
                  <a:srgbClr val="D1D5DB"/>
                </a:solidFill>
                <a:effectLst/>
                <a:latin typeface="Söhne"/>
              </a:rPr>
              <a:t> en la cadena.</a:t>
            </a:r>
          </a:p>
          <a:p>
            <a:r>
              <a:rPr lang="es-MX" dirty="0">
                <a:solidFill>
                  <a:srgbClr val="00FFCC"/>
                </a:solidFill>
                <a:latin typeface="Söhne"/>
              </a:rPr>
              <a:t>//	.</a:t>
            </a:r>
            <a:r>
              <a:rPr lang="es-MX" dirty="0" err="1">
                <a:solidFill>
                  <a:srgbClr val="00FFCC"/>
                </a:solidFill>
                <a:latin typeface="Söhne"/>
              </a:rPr>
              <a:t>valueOf</a:t>
            </a:r>
            <a:r>
              <a:rPr lang="es-MX" dirty="0">
                <a:solidFill>
                  <a:srgbClr val="00FFCC"/>
                </a:solidFill>
                <a:latin typeface="Söhne"/>
              </a:rPr>
              <a:t>  		</a:t>
            </a:r>
            <a:r>
              <a:rPr lang="es-MX" b="0" i="0" dirty="0">
                <a:solidFill>
                  <a:srgbClr val="D1D5DB"/>
                </a:solidFill>
                <a:effectLst/>
                <a:latin typeface="Söhne"/>
              </a:rPr>
              <a:t>Devuelve una cadena que representa el carácter especificado./valor entero especificado.</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matches</a:t>
            </a:r>
            <a:r>
              <a:rPr lang="es-MX" dirty="0">
                <a:solidFill>
                  <a:srgbClr val="00FFCC"/>
                </a:solidFill>
                <a:latin typeface="Söhne"/>
              </a:rPr>
              <a:t>(</a:t>
            </a:r>
            <a:r>
              <a:rPr lang="es-MX" dirty="0" err="1">
                <a:solidFill>
                  <a:srgbClr val="00FFCC"/>
                </a:solidFill>
                <a:latin typeface="Söhne"/>
              </a:rPr>
              <a:t>String</a:t>
            </a:r>
            <a:r>
              <a:rPr lang="es-MX" dirty="0">
                <a:solidFill>
                  <a:srgbClr val="00FFCC"/>
                </a:solidFill>
                <a:latin typeface="Söhne"/>
              </a:rPr>
              <a:t> </a:t>
            </a:r>
            <a:r>
              <a:rPr lang="es-MX" dirty="0" err="1">
                <a:solidFill>
                  <a:srgbClr val="00FFCC"/>
                </a:solidFill>
                <a:latin typeface="Söhne"/>
              </a:rPr>
              <a:t>regex</a:t>
            </a:r>
            <a:r>
              <a:rPr lang="es-MX" dirty="0">
                <a:solidFill>
                  <a:srgbClr val="00FFCC"/>
                </a:solidFill>
                <a:latin typeface="Söhne"/>
              </a:rPr>
              <a:t>) </a:t>
            </a:r>
            <a:r>
              <a:rPr lang="es-MX" b="0" i="0" dirty="0">
                <a:solidFill>
                  <a:srgbClr val="D1D5DB"/>
                </a:solidFill>
                <a:effectLst/>
                <a:latin typeface="Söhne"/>
              </a:rPr>
              <a:t>Devuelve verdadero si la cadena coincide con la expresión regular especificada, de lo 					contrario, devuelve falso.</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toCharArray</a:t>
            </a:r>
            <a:r>
              <a:rPr lang="es-MX" dirty="0">
                <a:solidFill>
                  <a:srgbClr val="00FFCC"/>
                </a:solidFill>
                <a:latin typeface="Söhne"/>
              </a:rPr>
              <a:t>()	</a:t>
            </a:r>
            <a:r>
              <a:rPr lang="es-MX" b="0" i="0" dirty="0">
                <a:solidFill>
                  <a:srgbClr val="D1D5DB"/>
                </a:solidFill>
                <a:effectLst/>
                <a:latin typeface="Söhne"/>
              </a:rPr>
              <a:t>Convierte la cadena en una matriz de caracteres.</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lastIndexOf</a:t>
            </a:r>
            <a:r>
              <a:rPr lang="es-MX" dirty="0">
                <a:solidFill>
                  <a:srgbClr val="00FFCC"/>
                </a:solidFill>
                <a:latin typeface="Söhne"/>
              </a:rPr>
              <a:t>      </a:t>
            </a:r>
            <a:r>
              <a:rPr lang="es-MX" dirty="0" err="1">
                <a:solidFill>
                  <a:srgbClr val="00FFCC"/>
                </a:solidFill>
                <a:latin typeface="Söhne"/>
              </a:rPr>
              <a:t>startsWith</a:t>
            </a:r>
            <a:r>
              <a:rPr lang="es-MX" dirty="0">
                <a:solidFill>
                  <a:srgbClr val="00FFCC"/>
                </a:solidFill>
                <a:latin typeface="Söhne"/>
              </a:rPr>
              <a:t>    </a:t>
            </a:r>
            <a:r>
              <a:rPr lang="es-MX" dirty="0" err="1">
                <a:solidFill>
                  <a:srgbClr val="00FFCC"/>
                </a:solidFill>
                <a:latin typeface="Söhne"/>
              </a:rPr>
              <a:t>endsWith</a:t>
            </a:r>
            <a:r>
              <a:rPr lang="es-MX" dirty="0">
                <a:solidFill>
                  <a:srgbClr val="00FFCC"/>
                </a:solidFill>
                <a:latin typeface="Söhne"/>
              </a:rPr>
              <a:t>	</a:t>
            </a:r>
            <a:r>
              <a:rPr lang="es-MX" dirty="0" err="1">
                <a:solidFill>
                  <a:srgbClr val="00FFCC"/>
                </a:solidFill>
                <a:latin typeface="Söhne"/>
              </a:rPr>
              <a:t>replaceAll</a:t>
            </a:r>
            <a:r>
              <a:rPr lang="es-MX" dirty="0">
                <a:solidFill>
                  <a:srgbClr val="00FFCC"/>
                </a:solidFill>
                <a:latin typeface="Söhne"/>
              </a:rPr>
              <a:t>	</a:t>
            </a:r>
            <a:endParaRPr lang="es-MX" dirty="0">
              <a:solidFill>
                <a:srgbClr val="00FFCC"/>
              </a:solidFill>
              <a:latin typeface="Consolas" panose="020B0609020204030204" pitchFamily="49" charset="0"/>
            </a:endParaRPr>
          </a:p>
          <a:p>
            <a:endParaRPr lang="es-MX" sz="1800" dirty="0">
              <a:solidFill>
                <a:srgbClr val="00FFCC"/>
              </a:solidFill>
              <a:effectLst/>
              <a:latin typeface="Consolas" panose="020B0609020204030204" pitchFamily="49" charset="0"/>
            </a:endParaRPr>
          </a:p>
        </p:txBody>
      </p:sp>
    </p:spTree>
    <p:extLst>
      <p:ext uri="{BB962C8B-B14F-4D97-AF65-F5344CB8AC3E}">
        <p14:creationId xmlns:p14="http://schemas.microsoft.com/office/powerpoint/2010/main" val="2966546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210CB-D2F9-B097-68B1-6FD0CB90986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1C3D8DA-F739-04FB-F92A-1CF75AC5F3D7}"/>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1683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0678B2B-3A35-B649-618A-8E014489F9A2}"/>
              </a:ext>
            </a:extLst>
          </p:cNvPr>
          <p:cNvPicPr>
            <a:picLocks noChangeAspect="1"/>
          </p:cNvPicPr>
          <p:nvPr/>
        </p:nvPicPr>
        <p:blipFill rotWithShape="1">
          <a:blip r:embed="rId2"/>
          <a:srcRect l="4360" t="16211" r="50000" b="12683"/>
          <a:stretch/>
        </p:blipFill>
        <p:spPr>
          <a:xfrm>
            <a:off x="276772" y="318976"/>
            <a:ext cx="11638455" cy="5826642"/>
          </a:xfrm>
          <a:prstGeom prst="rect">
            <a:avLst/>
          </a:prstGeom>
        </p:spPr>
      </p:pic>
    </p:spTree>
    <p:extLst>
      <p:ext uri="{BB962C8B-B14F-4D97-AF65-F5344CB8AC3E}">
        <p14:creationId xmlns:p14="http://schemas.microsoft.com/office/powerpoint/2010/main" val="2608780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0D5D340-51BF-992A-8DC0-E1DE1E3E82BD}"/>
              </a:ext>
            </a:extLst>
          </p:cNvPr>
          <p:cNvPicPr>
            <a:picLocks noChangeAspect="1"/>
          </p:cNvPicPr>
          <p:nvPr/>
        </p:nvPicPr>
        <p:blipFill rotWithShape="1">
          <a:blip r:embed="rId2"/>
          <a:srcRect l="1745" t="28153" r="60130" b="15397"/>
          <a:stretch/>
        </p:blipFill>
        <p:spPr>
          <a:xfrm>
            <a:off x="-1" y="327952"/>
            <a:ext cx="12039421" cy="5728074"/>
          </a:xfrm>
          <a:prstGeom prst="rect">
            <a:avLst/>
          </a:prstGeom>
        </p:spPr>
      </p:pic>
    </p:spTree>
    <p:extLst>
      <p:ext uri="{BB962C8B-B14F-4D97-AF65-F5344CB8AC3E}">
        <p14:creationId xmlns:p14="http://schemas.microsoft.com/office/powerpoint/2010/main" val="2001688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139F1-98BC-6093-2074-7B43D21E2AB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24A313-034A-B238-A9BA-78EE0144E0D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1B912E6-E9FD-7D8A-164B-E27B84A3CFC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792162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8F47A-DF32-ADAC-AC66-A2348796D71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8BB9EAE-DD7B-587E-32F6-625B0BDDA88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9B6EDF-2E6F-972B-322E-240DC1EFF8C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81593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2D73CCD-6AD0-4F41-BB66-EDEBA1647016}"/>
              </a:ext>
            </a:extLst>
          </p:cNvPr>
          <p:cNvPicPr>
            <a:picLocks noChangeAspect="1"/>
          </p:cNvPicPr>
          <p:nvPr/>
        </p:nvPicPr>
        <p:blipFill>
          <a:blip r:embed="rId2"/>
          <a:stretch>
            <a:fillRect/>
          </a:stretch>
        </p:blipFill>
        <p:spPr>
          <a:xfrm>
            <a:off x="363070" y="720880"/>
            <a:ext cx="10799852" cy="2708120"/>
          </a:xfrm>
          <a:prstGeom prst="rect">
            <a:avLst/>
          </a:prstGeom>
        </p:spPr>
      </p:pic>
      <p:sp>
        <p:nvSpPr>
          <p:cNvPr id="6" name="CuadroTexto 5">
            <a:extLst>
              <a:ext uri="{FF2B5EF4-FFF2-40B4-BE49-F238E27FC236}">
                <a16:creationId xmlns:a16="http://schemas.microsoft.com/office/drawing/2014/main" id="{F69C5EBD-42B3-5F4E-8438-8A85741FC775}"/>
              </a:ext>
            </a:extLst>
          </p:cNvPr>
          <p:cNvSpPr txBox="1"/>
          <p:nvPr/>
        </p:nvSpPr>
        <p:spPr>
          <a:xfrm>
            <a:off x="753035" y="4074459"/>
            <a:ext cx="9628094" cy="2585323"/>
          </a:xfrm>
          <a:prstGeom prst="rect">
            <a:avLst/>
          </a:prstGeom>
          <a:noFill/>
        </p:spPr>
        <p:txBody>
          <a:bodyPr wrap="square" rtlCol="0">
            <a:spAutoFit/>
          </a:bodyPr>
          <a:lstStyle/>
          <a:p>
            <a:r>
              <a:rPr lang="en-US" dirty="0"/>
              <a:t> String txt = "We are the so-called \"Vikings\" from the north.";</a:t>
            </a:r>
            <a:endParaRPr lang="es-MX" dirty="0"/>
          </a:p>
          <a:p>
            <a:r>
              <a:rPr lang="en-US" dirty="0">
                <a:solidFill>
                  <a:srgbClr val="FFFFFF"/>
                </a:solidFill>
                <a:effectLst/>
                <a:latin typeface="consolas" panose="020B0609020204030204" pitchFamily="49" charset="0"/>
              </a:rPr>
              <a:t>We are the so-called "Vikings" from the north.</a:t>
            </a:r>
          </a:p>
          <a:p>
            <a:endParaRPr lang="es-MX" dirty="0"/>
          </a:p>
          <a:p>
            <a:endParaRPr lang="es-MX" dirty="0"/>
          </a:p>
          <a:p>
            <a:endParaRPr lang="es-MX" dirty="0"/>
          </a:p>
          <a:p>
            <a:pPr algn="l"/>
            <a:r>
              <a:rPr lang="en-US" b="0" i="0" dirty="0">
                <a:effectLst/>
                <a:latin typeface="Verdana" panose="020B0604030504040204" pitchFamily="34" charset="0"/>
              </a:rPr>
              <a:t>The Java Math class has many methods that allows you to perform mathematical tasks on numbers.</a:t>
            </a:r>
          </a:p>
          <a:p>
            <a:br>
              <a:rPr lang="en-US" dirty="0"/>
            </a:br>
            <a:endParaRPr lang="es-MX" dirty="0"/>
          </a:p>
        </p:txBody>
      </p:sp>
    </p:spTree>
    <p:extLst>
      <p:ext uri="{BB962C8B-B14F-4D97-AF65-F5344CB8AC3E}">
        <p14:creationId xmlns:p14="http://schemas.microsoft.com/office/powerpoint/2010/main" val="13072258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TM04033929[[fn=Pizarra]]</Template>
  <TotalTime>11952</TotalTime>
  <Words>3945</Words>
  <Application>Microsoft Office PowerPoint</Application>
  <PresentationFormat>Panorámica</PresentationFormat>
  <Paragraphs>282</Paragraphs>
  <Slides>84</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84</vt:i4>
      </vt:variant>
    </vt:vector>
  </HeadingPairs>
  <TitlesOfParts>
    <vt:vector size="96" baseType="lpstr">
      <vt:lpstr>Arial</vt:lpstr>
      <vt:lpstr>Calisto MT</vt:lpstr>
      <vt:lpstr>Consolas</vt:lpstr>
      <vt:lpstr>Consolas</vt:lpstr>
      <vt:lpstr>Roboto</vt:lpstr>
      <vt:lpstr>Roboto Slab</vt:lpstr>
      <vt:lpstr>Segoe UI</vt:lpstr>
      <vt:lpstr>Söhne</vt:lpstr>
      <vt:lpstr>Söhne Mono</vt:lpstr>
      <vt:lpstr>Verdana</vt:lpstr>
      <vt:lpstr>Wingdings 2</vt:lpstr>
      <vt:lpstr>Pizarra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Métodos de cadena </vt:lpstr>
      <vt:lpstr>Presentación de PowerPoint</vt:lpstr>
      <vt:lpstr>Presentación de PowerPoint</vt:lpstr>
      <vt:lpstr>Presentación de PowerPoint</vt:lpstr>
      <vt:lpstr>Array</vt:lpstr>
      <vt:lpstr>Presentación de PowerPoint</vt:lpstr>
      <vt:lpstr>Colecciones</vt:lpstr>
      <vt:lpstr>Presentación de PowerPoint</vt:lpstr>
      <vt:lpstr>Set</vt:lpstr>
      <vt:lpstr>Presentación de PowerPoint</vt:lpstr>
      <vt:lpstr>List</vt:lpstr>
      <vt:lpstr>Presentación de PowerPoint</vt:lpstr>
      <vt:lpstr>Map</vt:lpstr>
      <vt:lpstr>Presentación de PowerPoint</vt:lpstr>
      <vt:lpstr>Queue</vt:lpstr>
      <vt:lpstr>Stack</vt:lpstr>
      <vt:lpstr>Presentación de PowerPoint</vt:lpstr>
      <vt:lpstr>Presentación de PowerPoint</vt:lpstr>
      <vt:lpstr>Presentación de PowerPoint</vt:lpstr>
      <vt:lpstr>Presentación de PowerPoint</vt:lpstr>
      <vt:lpstr>Java Methods</vt:lpstr>
      <vt:lpstr>Presentación de PowerPoint</vt:lpstr>
      <vt:lpstr>Presentación de PowerPoint</vt:lpstr>
      <vt:lpstr>Constructor </vt:lpstr>
      <vt:lpstr>Modificadores</vt:lpstr>
      <vt:lpstr>Modificadores</vt:lpstr>
      <vt:lpstr>Presentación de PowerPoint</vt:lpstr>
      <vt:lpstr>Presentación de PowerPoint</vt:lpstr>
      <vt:lpstr>Presentación de PowerPoint</vt:lpstr>
      <vt:lpstr>Encapsulamiento</vt:lpstr>
      <vt:lpstr>Presentación de PowerPoint</vt:lpstr>
      <vt:lpstr>Java Packages</vt:lpstr>
      <vt:lpstr>Java Packages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Diagramas UML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Idelfonso Iturbe Nepomuceno</cp:lastModifiedBy>
  <cp:revision>176</cp:revision>
  <dcterms:created xsi:type="dcterms:W3CDTF">2023-03-14T16:14:01Z</dcterms:created>
  <dcterms:modified xsi:type="dcterms:W3CDTF">2024-12-04T17:32:46Z</dcterms:modified>
</cp:coreProperties>
</file>